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322" r:id="rId4"/>
    <p:sldId id="323" r:id="rId5"/>
    <p:sldId id="325" r:id="rId6"/>
    <p:sldId id="355" r:id="rId7"/>
    <p:sldId id="316" r:id="rId8"/>
    <p:sldId id="317" r:id="rId9"/>
    <p:sldId id="329" r:id="rId10"/>
    <p:sldId id="327" r:id="rId11"/>
    <p:sldId id="356" r:id="rId12"/>
    <p:sldId id="357" r:id="rId13"/>
    <p:sldId id="358" r:id="rId14"/>
    <p:sldId id="360" r:id="rId15"/>
    <p:sldId id="338" r:id="rId16"/>
    <p:sldId id="345" r:id="rId17"/>
    <p:sldId id="346" r:id="rId18"/>
    <p:sldId id="349" r:id="rId19"/>
    <p:sldId id="351" r:id="rId20"/>
    <p:sldId id="347" r:id="rId21"/>
    <p:sldId id="296" r:id="rId22"/>
    <p:sldId id="309" r:id="rId23"/>
    <p:sldId id="32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EAD32A"/>
    <a:srgbClr val="CC6600"/>
    <a:srgbClr val="D0F292"/>
    <a:srgbClr val="F7B309"/>
    <a:srgbClr val="C07200"/>
    <a:srgbClr val="CC0066"/>
    <a:srgbClr val="F79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ru-RU"/>
        </a:p>
      </dgm:t>
    </dgm:pt>
    <dgm:pt modelId="{F0389CD9-432C-4623-8B69-93B4B98A5249}">
      <dgm:prSet phldrT="[Текст]" custT="1"/>
      <dgm:spPr>
        <a:solidFill>
          <a:srgbClr val="00B050"/>
        </a:solidFill>
      </dgm:spPr>
      <dgm:t>
        <a:bodyPr/>
        <a:lstStyle/>
        <a:p>
          <a:r>
            <a:rPr lang="uk-UA" sz="1800" b="1" dirty="0"/>
            <a:t>2023-2024 навчальний рік</a:t>
          </a:r>
          <a:endParaRPr lang="ru-RU" sz="1800"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13631DCC-B192-4B47-9F65-E4852C68B6A7}">
      <dgm:prSet phldrT="[Текст]" custT="1"/>
      <dgm:spPr/>
      <dgm:t>
        <a:bodyPr/>
        <a:lstStyle/>
        <a:p>
          <a:r>
            <a:rPr lang="uk-UA" sz="1600" b="1" dirty="0"/>
            <a:t>Завершення</a:t>
          </a:r>
        </a:p>
        <a:p>
          <a:r>
            <a:rPr lang="uk-UA" sz="1600" b="1"/>
            <a:t>28 </a:t>
          </a:r>
          <a:r>
            <a:rPr lang="uk-UA" sz="1600" b="1" dirty="0"/>
            <a:t>червня 2024</a:t>
          </a:r>
          <a:endParaRPr lang="ru-RU" sz="1600" b="1"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custT="1"/>
      <dgm:spPr/>
      <dgm:t>
        <a:bodyPr/>
        <a:lstStyle/>
        <a:p>
          <a:r>
            <a:rPr lang="uk-UA" sz="1600" b="1" dirty="0"/>
            <a:t>Початок </a:t>
          </a:r>
        </a:p>
        <a:p>
          <a:r>
            <a:rPr lang="uk-UA" sz="1600" b="1" dirty="0"/>
            <a:t>1 вересня 2023 </a:t>
          </a:r>
          <a:endParaRPr lang="ru-RU" sz="1600" b="1"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3" custScaleX="252289" custScaleY="68806" custLinFactNeighborX="1778" custLinFactNeighborY="-39012">
        <dgm:presLayoutVars>
          <dgm:chMax val="7"/>
          <dgm:chPref val="7"/>
        </dgm:presLayoutVars>
      </dgm:prSet>
      <dgm:spPr/>
    </dgm:pt>
    <dgm:pt modelId="{D4C0FDC8-2D77-450E-A888-CAE34277B94D}" type="pres">
      <dgm:prSet presAssocID="{CE5CA728-7F0F-49FF-8576-8BD646A063F7}" presName="Name56" presStyleLbl="parChTrans1D2" presStyleIdx="0" presStyleCnt="2"/>
      <dgm:spPr/>
    </dgm:pt>
    <dgm:pt modelId="{098C9FBE-9E38-4418-8E1C-1A28AF00BC0F}" type="pres">
      <dgm:prSet presAssocID="{13631DCC-B192-4B47-9F65-E4852C68B6A7}" presName="text0" presStyleLbl="node1" presStyleIdx="1" presStyleCnt="3" custScaleX="342950" custScaleY="131074" custRadScaleRad="109866" custRadScaleInc="105981">
        <dgm:presLayoutVars>
          <dgm:bulletEnabled val="1"/>
        </dgm:presLayoutVars>
      </dgm:prSet>
      <dgm:spPr/>
    </dgm:pt>
    <dgm:pt modelId="{C379244F-B3E4-4459-B2BB-2E6E4EF60301}" type="pres">
      <dgm:prSet presAssocID="{3EBB96BD-E8D8-4974-A73C-2F460FE50D36}" presName="Name56" presStyleLbl="parChTrans1D2" presStyleIdx="1" presStyleCnt="2"/>
      <dgm:spPr/>
    </dgm:pt>
    <dgm:pt modelId="{3AD623AA-BE28-41D2-ABB4-90E05D1E27E0}" type="pres">
      <dgm:prSet presAssocID="{1FF5A49F-EAC3-4F56-BF0B-7E39C2A1EA2C}" presName="text0" presStyleLbl="node1" presStyleIdx="2" presStyleCnt="3" custScaleX="322379" custScaleY="141083" custRadScaleRad="68795" custRadScaleInc="89955">
        <dgm:presLayoutVars>
          <dgm:bulletEnabled val="1"/>
        </dgm:presLayoutVars>
      </dgm:prSet>
      <dgm:spPr/>
    </dgm:pt>
  </dgm:ptLst>
  <dgm:cxnLst>
    <dgm:cxn modelId="{DC1A8574-842D-4CE5-AB74-5795809D005F}" type="presOf" srcId="{F0389CD9-432C-4623-8B69-93B4B98A5249}" destId="{6107A320-0D3E-4F16-B165-D8CA6403EB22}" srcOrd="0" destOrd="0" presId="urn:microsoft.com/office/officeart/2008/layout/RadialCluster"/>
    <dgm:cxn modelId="{517BA183-8D7A-497C-B1ED-2404743D60E7}" type="presOf" srcId="{3EBB96BD-E8D8-4974-A73C-2F460FE50D36}" destId="{C379244F-B3E4-4459-B2BB-2E6E4EF60301}" srcOrd="0" destOrd="0" presId="urn:microsoft.com/office/officeart/2008/layout/RadialCluster"/>
    <dgm:cxn modelId="{C1D44192-0D04-4300-A9B6-1F779C8733A7}" srcId="{F0389CD9-432C-4623-8B69-93B4B98A5249}" destId="{1FF5A49F-EAC3-4F56-BF0B-7E39C2A1EA2C}" srcOrd="1" destOrd="0" parTransId="{3EBB96BD-E8D8-4974-A73C-2F460FE50D36}" sibTransId="{84F4803C-B04C-486D-AC4F-E38BB10EC510}"/>
    <dgm:cxn modelId="{CAEE8DA6-6F99-45A9-9189-81603CCC6C21}" type="presOf" srcId="{13631DCC-B192-4B47-9F65-E4852C68B6A7}" destId="{098C9FBE-9E38-4418-8E1C-1A28AF00BC0F}" srcOrd="0" destOrd="0" presId="urn:microsoft.com/office/officeart/2008/layout/RadialCluster"/>
    <dgm:cxn modelId="{CF23F9AA-D59D-48CC-B764-E194A184E905}" srcId="{0E36D9F9-7C44-4D2F-8726-E5B5467E0BD9}" destId="{F0389CD9-432C-4623-8B69-93B4B98A5249}" srcOrd="0" destOrd="0" parTransId="{EBD119A8-E6EF-4537-BE27-93AAC505F4A3}" sibTransId="{5F891789-A563-4370-9528-3C2ED603B643}"/>
    <dgm:cxn modelId="{A420E8B6-DFEE-43AC-998F-7BBE05F6A077}" srcId="{F0389CD9-432C-4623-8B69-93B4B98A5249}" destId="{13631DCC-B192-4B47-9F65-E4852C68B6A7}" srcOrd="0" destOrd="0" parTransId="{CE5CA728-7F0F-49FF-8576-8BD646A063F7}" sibTransId="{A642BFE1-BCB1-41C3-9FFD-5AD057A687B2}"/>
    <dgm:cxn modelId="{AED81ED4-FCBB-49D9-BF99-A288C39D2260}" type="presOf" srcId="{0E36D9F9-7C44-4D2F-8726-E5B5467E0BD9}" destId="{361101F7-6E41-465E-A6E6-E30B5E9E6014}" srcOrd="0" destOrd="0" presId="urn:microsoft.com/office/officeart/2008/layout/RadialCluster"/>
    <dgm:cxn modelId="{2743B1E0-2727-41D1-ABB5-B26C410A39FF}" type="presOf" srcId="{1FF5A49F-EAC3-4F56-BF0B-7E39C2A1EA2C}" destId="{3AD623AA-BE28-41D2-ABB4-90E05D1E27E0}" srcOrd="0" destOrd="0" presId="urn:microsoft.com/office/officeart/2008/layout/RadialCluster"/>
    <dgm:cxn modelId="{BEFC9DF9-2A9C-4435-B93C-11D6CC3E498E}" type="presOf" srcId="{CE5CA728-7F0F-49FF-8576-8BD646A063F7}" destId="{D4C0FDC8-2D77-450E-A888-CAE34277B94D}" srcOrd="0" destOrd="0" presId="urn:microsoft.com/office/officeart/2008/layout/RadialCluster"/>
    <dgm:cxn modelId="{F45B8E85-575B-42B2-A3D2-7336DEFE7100}" type="presParOf" srcId="{361101F7-6E41-465E-A6E6-E30B5E9E6014}" destId="{398AC04A-86DF-4ED6-BEB7-E5A61A0133F3}" srcOrd="0" destOrd="0" presId="urn:microsoft.com/office/officeart/2008/layout/RadialCluster"/>
    <dgm:cxn modelId="{E5912F2F-0389-43FB-B8CB-64425CB2F899}" type="presParOf" srcId="{398AC04A-86DF-4ED6-BEB7-E5A61A0133F3}" destId="{6107A320-0D3E-4F16-B165-D8CA6403EB22}" srcOrd="0" destOrd="0" presId="urn:microsoft.com/office/officeart/2008/layout/RadialCluster"/>
    <dgm:cxn modelId="{BD954469-304E-4D1E-8A9E-9F7F2EF71BF7}" type="presParOf" srcId="{398AC04A-86DF-4ED6-BEB7-E5A61A0133F3}" destId="{D4C0FDC8-2D77-450E-A888-CAE34277B94D}" srcOrd="1" destOrd="0" presId="urn:microsoft.com/office/officeart/2008/layout/RadialCluster"/>
    <dgm:cxn modelId="{B09B3062-A508-464F-9222-3D4F1A086D90}" type="presParOf" srcId="{398AC04A-86DF-4ED6-BEB7-E5A61A0133F3}" destId="{098C9FBE-9E38-4418-8E1C-1A28AF00BC0F}" srcOrd="2" destOrd="0" presId="urn:microsoft.com/office/officeart/2008/layout/RadialCluster"/>
    <dgm:cxn modelId="{1EE1BFEA-1507-4BE0-9174-F42FE6FCD7BA}" type="presParOf" srcId="{398AC04A-86DF-4ED6-BEB7-E5A61A0133F3}" destId="{C379244F-B3E4-4459-B2BB-2E6E4EF60301}" srcOrd="3" destOrd="0" presId="urn:microsoft.com/office/officeart/2008/layout/RadialCluster"/>
    <dgm:cxn modelId="{89480944-5B5A-41D0-9C0D-1B204DA27FD9}" type="presParOf" srcId="{398AC04A-86DF-4ED6-BEB7-E5A61A0133F3}" destId="{3AD623AA-BE28-41D2-ABB4-90E05D1E27E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accent2_5" csCatId="accent2" phldr="1"/>
      <dgm:spPr/>
      <dgm:t>
        <a:bodyPr/>
        <a:lstStyle/>
        <a:p>
          <a:endParaRPr lang="ru-RU"/>
        </a:p>
      </dgm:t>
    </dgm:pt>
    <dgm:pt modelId="{F0389CD9-432C-4623-8B69-93B4B98A5249}">
      <dgm:prSet phldrT="[Текст]"/>
      <dgm:spPr/>
      <dgm:t>
        <a:bodyPr/>
        <a:lstStyle/>
        <a:p>
          <a:r>
            <a:rPr lang="uk-UA" b="1" dirty="0"/>
            <a:t>Форми організації освітнього процесу</a:t>
          </a:r>
          <a:endParaRPr lang="ru-RU"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D37A05D3-5C0D-4B42-839F-0A885D41CE5E}">
      <dgm:prSet phldrT="[Текст]"/>
      <dgm:spPr>
        <a:solidFill>
          <a:srgbClr val="7030A0">
            <a:alpha val="76667"/>
          </a:srgbClr>
        </a:solidFill>
      </dgm:spPr>
      <dgm:t>
        <a:bodyPr/>
        <a:lstStyle/>
        <a:p>
          <a:r>
            <a:rPr lang="uk-UA" dirty="0"/>
            <a:t>очна</a:t>
          </a:r>
          <a:endParaRPr lang="ru-RU" dirty="0"/>
        </a:p>
      </dgm:t>
    </dgm:pt>
    <dgm:pt modelId="{99C3809E-3CCD-46E2-8830-B482CB1AA22C}" type="parTrans" cxnId="{D4BE4C89-D67A-41C8-85EC-4FC45754C47F}">
      <dgm:prSet/>
      <dgm:spPr/>
      <dgm:t>
        <a:bodyPr/>
        <a:lstStyle/>
        <a:p>
          <a:endParaRPr lang="ru-RU"/>
        </a:p>
      </dgm:t>
    </dgm:pt>
    <dgm:pt modelId="{CA91461B-9290-4B70-81CC-6970B63F2FCA}" type="sibTrans" cxnId="{D4BE4C89-D67A-41C8-85EC-4FC45754C47F}">
      <dgm:prSet/>
      <dgm:spPr/>
      <dgm:t>
        <a:bodyPr/>
        <a:lstStyle/>
        <a:p>
          <a:endParaRPr lang="ru-RU"/>
        </a:p>
      </dgm:t>
    </dgm:pt>
    <dgm:pt modelId="{13631DCC-B192-4B47-9F65-E4852C68B6A7}">
      <dgm:prSet phldrT="[Текст]"/>
      <dgm:spPr>
        <a:solidFill>
          <a:srgbClr val="C00000">
            <a:alpha val="63333"/>
          </a:srgbClr>
        </a:solidFill>
      </dgm:spPr>
      <dgm:t>
        <a:bodyPr/>
        <a:lstStyle/>
        <a:p>
          <a:r>
            <a:rPr lang="uk-UA" dirty="0"/>
            <a:t>змішана</a:t>
          </a:r>
          <a:endParaRPr lang="ru-RU"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dgm:spPr>
        <a:solidFill>
          <a:srgbClr val="0083E6">
            <a:alpha val="49804"/>
          </a:srgbClr>
        </a:solidFill>
      </dgm:spPr>
      <dgm:t>
        <a:bodyPr/>
        <a:lstStyle/>
        <a:p>
          <a:r>
            <a:rPr lang="uk-UA" dirty="0"/>
            <a:t>дистанційна</a:t>
          </a:r>
          <a:endParaRPr lang="ru-RU"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4" custScaleX="252289" custScaleY="68806" custLinFactNeighborX="-1383" custLinFactNeighborY="-15301">
        <dgm:presLayoutVars>
          <dgm:chMax val="7"/>
          <dgm:chPref val="7"/>
        </dgm:presLayoutVars>
      </dgm:prSet>
      <dgm:spPr/>
    </dgm:pt>
    <dgm:pt modelId="{0188307E-B5B3-485C-A9A1-8DC7CC32E169}" type="pres">
      <dgm:prSet presAssocID="{99C3809E-3CCD-46E2-8830-B482CB1AA22C}" presName="Name56" presStyleLbl="parChTrans1D2" presStyleIdx="0" presStyleCnt="3"/>
      <dgm:spPr/>
    </dgm:pt>
    <dgm:pt modelId="{96D622F3-9219-4C87-84B1-07B88A9D6B20}" type="pres">
      <dgm:prSet presAssocID="{D37A05D3-5C0D-4B42-839F-0A885D41CE5E}" presName="text0" presStyleLbl="node1" presStyleIdx="1" presStyleCnt="4" custScaleX="256739" custScaleY="68464" custRadScaleRad="104643" custRadScaleInc="-4012">
        <dgm:presLayoutVars>
          <dgm:bulletEnabled val="1"/>
        </dgm:presLayoutVars>
      </dgm:prSet>
      <dgm:spPr/>
    </dgm:pt>
    <dgm:pt modelId="{D4C0FDC8-2D77-450E-A888-CAE34277B94D}" type="pres">
      <dgm:prSet presAssocID="{CE5CA728-7F0F-49FF-8576-8BD646A063F7}" presName="Name56" presStyleLbl="parChTrans1D2" presStyleIdx="1" presStyleCnt="3"/>
      <dgm:spPr/>
    </dgm:pt>
    <dgm:pt modelId="{098C9FBE-9E38-4418-8E1C-1A28AF00BC0F}" type="pres">
      <dgm:prSet presAssocID="{13631DCC-B192-4B47-9F65-E4852C68B6A7}" presName="text0" presStyleLbl="node1" presStyleIdx="2" presStyleCnt="4" custScaleX="256739" custScaleY="68464" custRadScaleRad="92279" custRadScaleInc="-16274">
        <dgm:presLayoutVars>
          <dgm:bulletEnabled val="1"/>
        </dgm:presLayoutVars>
      </dgm:prSet>
      <dgm:spPr/>
    </dgm:pt>
    <dgm:pt modelId="{C379244F-B3E4-4459-B2BB-2E6E4EF60301}" type="pres">
      <dgm:prSet presAssocID="{3EBB96BD-E8D8-4974-A73C-2F460FE50D36}" presName="Name56" presStyleLbl="parChTrans1D2" presStyleIdx="2" presStyleCnt="3"/>
      <dgm:spPr/>
    </dgm:pt>
    <dgm:pt modelId="{3AD623AA-BE28-41D2-ABB4-90E05D1E27E0}" type="pres">
      <dgm:prSet presAssocID="{1FF5A49F-EAC3-4F56-BF0B-7E39C2A1EA2C}" presName="text0" presStyleLbl="node1" presStyleIdx="3" presStyleCnt="4" custScaleX="256739" custScaleY="68464" custRadScaleRad="88750" custRadScaleInc="10801">
        <dgm:presLayoutVars>
          <dgm:bulletEnabled val="1"/>
        </dgm:presLayoutVars>
      </dgm:prSet>
      <dgm:spPr/>
    </dgm:pt>
  </dgm:ptLst>
  <dgm:cxnLst>
    <dgm:cxn modelId="{C8BD2908-A75C-4C69-8821-80166A793F02}" type="presOf" srcId="{0E36D9F9-7C44-4D2F-8726-E5B5467E0BD9}" destId="{361101F7-6E41-465E-A6E6-E30B5E9E6014}" srcOrd="0" destOrd="0" presId="urn:microsoft.com/office/officeart/2008/layout/RadialCluster"/>
    <dgm:cxn modelId="{D506D70A-B0FE-4F7E-BD36-8B959D318FA4}" type="presOf" srcId="{1FF5A49F-EAC3-4F56-BF0B-7E39C2A1EA2C}" destId="{3AD623AA-BE28-41D2-ABB4-90E05D1E27E0}" srcOrd="0" destOrd="0" presId="urn:microsoft.com/office/officeart/2008/layout/RadialCluster"/>
    <dgm:cxn modelId="{8F0E1B16-16E2-47B0-A4B2-4F01F1C4BD5A}" type="presOf" srcId="{99C3809E-3CCD-46E2-8830-B482CB1AA22C}" destId="{0188307E-B5B3-485C-A9A1-8DC7CC32E169}" srcOrd="0" destOrd="0" presId="urn:microsoft.com/office/officeart/2008/layout/RadialCluster"/>
    <dgm:cxn modelId="{A029A33A-EBEF-4CD9-816B-BBA56F538674}" type="presOf" srcId="{13631DCC-B192-4B47-9F65-E4852C68B6A7}" destId="{098C9FBE-9E38-4418-8E1C-1A28AF00BC0F}" srcOrd="0" destOrd="0" presId="urn:microsoft.com/office/officeart/2008/layout/RadialCluster"/>
    <dgm:cxn modelId="{D45CDC5D-13E2-49CB-A790-B1647BD612D7}" type="presOf" srcId="{CE5CA728-7F0F-49FF-8576-8BD646A063F7}" destId="{D4C0FDC8-2D77-450E-A888-CAE34277B94D}" srcOrd="0" destOrd="0" presId="urn:microsoft.com/office/officeart/2008/layout/RadialCluster"/>
    <dgm:cxn modelId="{D4BE4C89-D67A-41C8-85EC-4FC45754C47F}" srcId="{F0389CD9-432C-4623-8B69-93B4B98A5249}" destId="{D37A05D3-5C0D-4B42-839F-0A885D41CE5E}" srcOrd="0" destOrd="0" parTransId="{99C3809E-3CCD-46E2-8830-B482CB1AA22C}" sibTransId="{CA91461B-9290-4B70-81CC-6970B63F2FCA}"/>
    <dgm:cxn modelId="{C1D44192-0D04-4300-A9B6-1F779C8733A7}" srcId="{F0389CD9-432C-4623-8B69-93B4B98A5249}" destId="{1FF5A49F-EAC3-4F56-BF0B-7E39C2A1EA2C}" srcOrd="2" destOrd="0" parTransId="{3EBB96BD-E8D8-4974-A73C-2F460FE50D36}" sibTransId="{84F4803C-B04C-486D-AC4F-E38BB10EC510}"/>
    <dgm:cxn modelId="{F31B55A8-86CF-4B44-A687-D051317A5286}" type="presOf" srcId="{F0389CD9-432C-4623-8B69-93B4B98A5249}" destId="{6107A320-0D3E-4F16-B165-D8CA6403EB22}" srcOrd="0" destOrd="0" presId="urn:microsoft.com/office/officeart/2008/layout/RadialCluster"/>
    <dgm:cxn modelId="{D82E66A9-9585-4A1F-9DB9-E0D9DD65ABB5}" type="presOf" srcId="{3EBB96BD-E8D8-4974-A73C-2F460FE50D36}" destId="{C379244F-B3E4-4459-B2BB-2E6E4EF60301}" srcOrd="0" destOrd="0" presId="urn:microsoft.com/office/officeart/2008/layout/RadialCluster"/>
    <dgm:cxn modelId="{CF23F9AA-D59D-48CC-B764-E194A184E905}" srcId="{0E36D9F9-7C44-4D2F-8726-E5B5467E0BD9}" destId="{F0389CD9-432C-4623-8B69-93B4B98A5249}" srcOrd="0" destOrd="0" parTransId="{EBD119A8-E6EF-4537-BE27-93AAC505F4A3}" sibTransId="{5F891789-A563-4370-9528-3C2ED603B643}"/>
    <dgm:cxn modelId="{A420E8B6-DFEE-43AC-998F-7BBE05F6A077}" srcId="{F0389CD9-432C-4623-8B69-93B4B98A5249}" destId="{13631DCC-B192-4B47-9F65-E4852C68B6A7}" srcOrd="1" destOrd="0" parTransId="{CE5CA728-7F0F-49FF-8576-8BD646A063F7}" sibTransId="{A642BFE1-BCB1-41C3-9FFD-5AD057A687B2}"/>
    <dgm:cxn modelId="{EDA048C3-B51E-49AA-916E-552CEECB059B}" type="presOf" srcId="{D37A05D3-5C0D-4B42-839F-0A885D41CE5E}" destId="{96D622F3-9219-4C87-84B1-07B88A9D6B20}" srcOrd="0" destOrd="0" presId="urn:microsoft.com/office/officeart/2008/layout/RadialCluster"/>
    <dgm:cxn modelId="{6AD9121E-3E21-48A4-ACAB-81B6841CDC54}" type="presParOf" srcId="{361101F7-6E41-465E-A6E6-E30B5E9E6014}" destId="{398AC04A-86DF-4ED6-BEB7-E5A61A0133F3}" srcOrd="0" destOrd="0" presId="urn:microsoft.com/office/officeart/2008/layout/RadialCluster"/>
    <dgm:cxn modelId="{D513B5B9-FA5A-4741-8A26-A26B0316D27C}" type="presParOf" srcId="{398AC04A-86DF-4ED6-BEB7-E5A61A0133F3}" destId="{6107A320-0D3E-4F16-B165-D8CA6403EB22}" srcOrd="0" destOrd="0" presId="urn:microsoft.com/office/officeart/2008/layout/RadialCluster"/>
    <dgm:cxn modelId="{0070C9EE-ED0E-442C-B917-5D97200E3C29}" type="presParOf" srcId="{398AC04A-86DF-4ED6-BEB7-E5A61A0133F3}" destId="{0188307E-B5B3-485C-A9A1-8DC7CC32E169}" srcOrd="1" destOrd="0" presId="urn:microsoft.com/office/officeart/2008/layout/RadialCluster"/>
    <dgm:cxn modelId="{69C37E69-DBA2-4876-AFF0-B0AEC0229B4D}" type="presParOf" srcId="{398AC04A-86DF-4ED6-BEB7-E5A61A0133F3}" destId="{96D622F3-9219-4C87-84B1-07B88A9D6B20}" srcOrd="2" destOrd="0" presId="urn:microsoft.com/office/officeart/2008/layout/RadialCluster"/>
    <dgm:cxn modelId="{45300237-CCEC-4461-BA58-6F0542E88A40}" type="presParOf" srcId="{398AC04A-86DF-4ED6-BEB7-E5A61A0133F3}" destId="{D4C0FDC8-2D77-450E-A888-CAE34277B94D}" srcOrd="3" destOrd="0" presId="urn:microsoft.com/office/officeart/2008/layout/RadialCluster"/>
    <dgm:cxn modelId="{5FDF8A36-24EA-4060-867B-EC26086CE481}" type="presParOf" srcId="{398AC04A-86DF-4ED6-BEB7-E5A61A0133F3}" destId="{098C9FBE-9E38-4418-8E1C-1A28AF00BC0F}" srcOrd="4" destOrd="0" presId="urn:microsoft.com/office/officeart/2008/layout/RadialCluster"/>
    <dgm:cxn modelId="{A2DBDDB5-761D-4397-A1BC-646DC8390AEB}" type="presParOf" srcId="{398AC04A-86DF-4ED6-BEB7-E5A61A0133F3}" destId="{C379244F-B3E4-4459-B2BB-2E6E4EF60301}" srcOrd="5" destOrd="0" presId="urn:microsoft.com/office/officeart/2008/layout/RadialCluster"/>
    <dgm:cxn modelId="{1098F3AA-9A71-42C2-BBD3-002EFBA6416F}" type="presParOf" srcId="{398AC04A-86DF-4ED6-BEB7-E5A61A0133F3}" destId="{3AD623AA-BE28-41D2-ABB4-90E05D1E27E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370C0-8F23-4A57-84D0-904B8FB33B14}" type="doc">
      <dgm:prSet loTypeId="urn:microsoft.com/office/officeart/2005/8/layout/gear1" loCatId="process" qsTypeId="urn:microsoft.com/office/officeart/2005/8/quickstyle/3d3" qsCatId="3D" csTypeId="urn:microsoft.com/office/officeart/2005/8/colors/accent1_2" csCatId="accent1" phldr="1"/>
      <dgm:spPr/>
    </dgm:pt>
    <dgm:pt modelId="{9578C87E-1693-4617-A3F0-78CED61CA8F4}">
      <dgm:prSet phldrT="[Текст]" custT="1"/>
      <dgm:spPr>
        <a:solidFill>
          <a:srgbClr val="00B050"/>
        </a:solidFill>
      </dgm:spPr>
      <dgm:t>
        <a:bodyPr/>
        <a:lstStyle/>
        <a:p>
          <a:r>
            <a:rPr lang="uk-UA" sz="2400" b="1" dirty="0">
              <a:effectLst/>
              <a:latin typeface="+mn-lt"/>
              <a:ea typeface="Calibri" panose="020F0502020204030204" pitchFamily="34" charset="0"/>
              <a:cs typeface="Arial" panose="020B0604020202020204" pitchFamily="34" charset="0"/>
            </a:rPr>
            <a:t>Ми з Вами й для Вас!</a:t>
          </a:r>
          <a:endParaRPr lang="uk-UA" sz="2400" b="1" dirty="0">
            <a:latin typeface="+mn-lt"/>
          </a:endParaRPr>
        </a:p>
      </dgm:t>
    </dgm:pt>
    <dgm:pt modelId="{5653C612-046F-4E65-9680-933F4DD629E8}" type="parTrans" cxnId="{15124C61-CEA8-4310-B6D1-AC5EE8778DAE}">
      <dgm:prSet/>
      <dgm:spPr/>
      <dgm:t>
        <a:bodyPr/>
        <a:lstStyle/>
        <a:p>
          <a:endParaRPr lang="uk-UA" sz="2400" b="1">
            <a:latin typeface="+mn-lt"/>
          </a:endParaRPr>
        </a:p>
      </dgm:t>
    </dgm:pt>
    <dgm:pt modelId="{794C2082-64D5-4882-8AE4-CBC06965189B}" type="sibTrans" cxnId="{15124C61-CEA8-4310-B6D1-AC5EE8778DAE}">
      <dgm:prSet/>
      <dgm:spPr/>
      <dgm:t>
        <a:bodyPr/>
        <a:lstStyle/>
        <a:p>
          <a:endParaRPr lang="uk-UA" sz="2400" b="1">
            <a:latin typeface="+mn-lt"/>
          </a:endParaRPr>
        </a:p>
      </dgm:t>
    </dgm:pt>
    <dgm:pt modelId="{5B5BBC62-C3B4-41B2-9DBD-F283AAB359C5}">
      <dgm:prSet phldrT="[Текст]" custT="1"/>
      <dgm:spPr>
        <a:solidFill>
          <a:srgbClr val="00B0F0"/>
        </a:solidFill>
      </dgm:spPr>
      <dgm:t>
        <a:bodyPr/>
        <a:lstStyle/>
        <a:p>
          <a:r>
            <a:rPr lang="uk-UA" sz="2400" b="1" dirty="0">
              <a:effectLst/>
              <a:latin typeface="+mn-lt"/>
              <a:ea typeface="Calibri" panose="020F0502020204030204" pitchFamily="34" charset="0"/>
              <a:cs typeface="Arial" panose="020B0604020202020204" pitchFamily="34" charset="0"/>
            </a:rPr>
            <a:t>Ми діємо! </a:t>
          </a:r>
          <a:endParaRPr lang="uk-UA" sz="2400" b="1" dirty="0">
            <a:latin typeface="+mn-lt"/>
          </a:endParaRPr>
        </a:p>
      </dgm:t>
    </dgm:pt>
    <dgm:pt modelId="{F303D9F1-EB63-4078-9C61-1A426377BFD9}" type="parTrans" cxnId="{DB234754-FF13-48E5-AFB1-9BE3F4D76B85}">
      <dgm:prSet/>
      <dgm:spPr/>
      <dgm:t>
        <a:bodyPr/>
        <a:lstStyle/>
        <a:p>
          <a:endParaRPr lang="uk-UA" sz="2400" b="1">
            <a:latin typeface="+mn-lt"/>
          </a:endParaRPr>
        </a:p>
      </dgm:t>
    </dgm:pt>
    <dgm:pt modelId="{7F553C35-64ED-4ABC-9E9E-DACDF60A3A6D}" type="sibTrans" cxnId="{DB234754-FF13-48E5-AFB1-9BE3F4D76B85}">
      <dgm:prSet/>
      <dgm:spPr/>
      <dgm:t>
        <a:bodyPr/>
        <a:lstStyle/>
        <a:p>
          <a:endParaRPr lang="uk-UA" sz="2400" b="1">
            <a:latin typeface="+mn-lt"/>
          </a:endParaRPr>
        </a:p>
      </dgm:t>
    </dgm:pt>
    <dgm:pt modelId="{776CE52A-1E89-42C5-8A26-FB321C889C94}">
      <dgm:prSet phldrT="[Текст]" custT="1"/>
      <dgm:spPr>
        <a:solidFill>
          <a:srgbClr val="FF0000"/>
        </a:solidFill>
      </dgm:spPr>
      <dgm:t>
        <a:bodyPr/>
        <a:lstStyle/>
        <a:p>
          <a:r>
            <a:rPr lang="uk-UA" sz="2400" b="1" dirty="0">
              <a:effectLst/>
              <a:latin typeface="+mn-lt"/>
              <a:ea typeface="Calibri" panose="020F0502020204030204" pitchFamily="34" charset="0"/>
              <a:cs typeface="Arial" panose="020B0604020202020204" pitchFamily="34" charset="0"/>
            </a:rPr>
            <a:t>Ми є!</a:t>
          </a:r>
          <a:endParaRPr lang="uk-UA" sz="2400" b="1" dirty="0">
            <a:latin typeface="+mn-lt"/>
          </a:endParaRPr>
        </a:p>
      </dgm:t>
    </dgm:pt>
    <dgm:pt modelId="{787E6D0F-5934-42F0-B6D2-0260CE0F0126}" type="parTrans" cxnId="{30578BA8-8AE7-4ABE-AD20-1FBFDA97FD56}">
      <dgm:prSet/>
      <dgm:spPr/>
      <dgm:t>
        <a:bodyPr/>
        <a:lstStyle/>
        <a:p>
          <a:endParaRPr lang="uk-UA" sz="2400" b="1">
            <a:latin typeface="+mn-lt"/>
          </a:endParaRPr>
        </a:p>
      </dgm:t>
    </dgm:pt>
    <dgm:pt modelId="{EC66FA76-9377-43DA-A15A-88E8E9489D9A}" type="sibTrans" cxnId="{30578BA8-8AE7-4ABE-AD20-1FBFDA97FD56}">
      <dgm:prSet/>
      <dgm:spPr/>
      <dgm:t>
        <a:bodyPr/>
        <a:lstStyle/>
        <a:p>
          <a:endParaRPr lang="uk-UA" sz="2400" b="1">
            <a:latin typeface="+mn-lt"/>
          </a:endParaRPr>
        </a:p>
      </dgm:t>
    </dgm:pt>
    <dgm:pt modelId="{CAD6176F-E1B4-40EE-9A50-9B9B9754C590}" type="pres">
      <dgm:prSet presAssocID="{E3A370C0-8F23-4A57-84D0-904B8FB33B14}" presName="composite" presStyleCnt="0">
        <dgm:presLayoutVars>
          <dgm:chMax val="3"/>
          <dgm:animLvl val="lvl"/>
          <dgm:resizeHandles val="exact"/>
        </dgm:presLayoutVars>
      </dgm:prSet>
      <dgm:spPr/>
    </dgm:pt>
    <dgm:pt modelId="{212F48B9-45CB-4146-9E0D-1934C846FBEA}" type="pres">
      <dgm:prSet presAssocID="{9578C87E-1693-4617-A3F0-78CED61CA8F4}" presName="gear1" presStyleLbl="node1" presStyleIdx="0" presStyleCnt="3" custLinFactNeighborX="64" custLinFactNeighborY="1027">
        <dgm:presLayoutVars>
          <dgm:chMax val="1"/>
          <dgm:bulletEnabled val="1"/>
        </dgm:presLayoutVars>
      </dgm:prSet>
      <dgm:spPr/>
    </dgm:pt>
    <dgm:pt modelId="{C3631355-EDA5-4637-945F-78790D58800E}" type="pres">
      <dgm:prSet presAssocID="{9578C87E-1693-4617-A3F0-78CED61CA8F4}" presName="gear1srcNode" presStyleLbl="node1" presStyleIdx="0" presStyleCnt="3"/>
      <dgm:spPr/>
    </dgm:pt>
    <dgm:pt modelId="{7B3CE53D-9ABB-46F0-B1E0-FA8D29B08E82}" type="pres">
      <dgm:prSet presAssocID="{9578C87E-1693-4617-A3F0-78CED61CA8F4}" presName="gear1dstNode" presStyleLbl="node1" presStyleIdx="0" presStyleCnt="3"/>
      <dgm:spPr/>
    </dgm:pt>
    <dgm:pt modelId="{52EA010F-4566-4260-803B-A52B23AB7991}" type="pres">
      <dgm:prSet presAssocID="{5B5BBC62-C3B4-41B2-9DBD-F283AAB359C5}" presName="gear2" presStyleLbl="node1" presStyleIdx="1" presStyleCnt="3" custScaleX="120330">
        <dgm:presLayoutVars>
          <dgm:chMax val="1"/>
          <dgm:bulletEnabled val="1"/>
        </dgm:presLayoutVars>
      </dgm:prSet>
      <dgm:spPr/>
    </dgm:pt>
    <dgm:pt modelId="{BA6F235A-6AA0-4F08-BD51-D98E066B7386}" type="pres">
      <dgm:prSet presAssocID="{5B5BBC62-C3B4-41B2-9DBD-F283AAB359C5}" presName="gear2srcNode" presStyleLbl="node1" presStyleIdx="1" presStyleCnt="3"/>
      <dgm:spPr/>
    </dgm:pt>
    <dgm:pt modelId="{C3639DA5-DC28-4BD9-B2CC-F335E96912BC}" type="pres">
      <dgm:prSet presAssocID="{5B5BBC62-C3B4-41B2-9DBD-F283AAB359C5}" presName="gear2dstNode" presStyleLbl="node1" presStyleIdx="1" presStyleCnt="3"/>
      <dgm:spPr/>
    </dgm:pt>
    <dgm:pt modelId="{A6541F4F-29E5-450B-A1BE-08AF34EBBF51}" type="pres">
      <dgm:prSet presAssocID="{776CE52A-1E89-42C5-8A26-FB321C889C94}" presName="gear3" presStyleLbl="node1" presStyleIdx="2" presStyleCnt="3"/>
      <dgm:spPr/>
    </dgm:pt>
    <dgm:pt modelId="{CA6B7097-AE94-41DA-90E8-852D27E42A2B}" type="pres">
      <dgm:prSet presAssocID="{776CE52A-1E89-42C5-8A26-FB321C889C94}" presName="gear3tx" presStyleLbl="node1" presStyleIdx="2" presStyleCnt="3">
        <dgm:presLayoutVars>
          <dgm:chMax val="1"/>
          <dgm:bulletEnabled val="1"/>
        </dgm:presLayoutVars>
      </dgm:prSet>
      <dgm:spPr/>
    </dgm:pt>
    <dgm:pt modelId="{C8427AE6-95B1-469B-808A-997B9E9DFDD5}" type="pres">
      <dgm:prSet presAssocID="{776CE52A-1E89-42C5-8A26-FB321C889C94}" presName="gear3srcNode" presStyleLbl="node1" presStyleIdx="2" presStyleCnt="3"/>
      <dgm:spPr/>
    </dgm:pt>
    <dgm:pt modelId="{28097E9F-A515-4D98-A03B-494B94D6321E}" type="pres">
      <dgm:prSet presAssocID="{776CE52A-1E89-42C5-8A26-FB321C889C94}" presName="gear3dstNode" presStyleLbl="node1" presStyleIdx="2" presStyleCnt="3"/>
      <dgm:spPr/>
    </dgm:pt>
    <dgm:pt modelId="{F751330A-65EE-4F18-99FA-B396294D17CD}" type="pres">
      <dgm:prSet presAssocID="{794C2082-64D5-4882-8AE4-CBC06965189B}" presName="connector1" presStyleLbl="sibTrans2D1" presStyleIdx="0" presStyleCnt="3"/>
      <dgm:spPr/>
    </dgm:pt>
    <dgm:pt modelId="{C6D14047-C886-47BD-A69D-F7C3FFB2C7BD}" type="pres">
      <dgm:prSet presAssocID="{7F553C35-64ED-4ABC-9E9E-DACDF60A3A6D}" presName="connector2" presStyleLbl="sibTrans2D1" presStyleIdx="1" presStyleCnt="3"/>
      <dgm:spPr/>
    </dgm:pt>
    <dgm:pt modelId="{CEE99C4B-4985-4587-9747-835E2F5585AF}" type="pres">
      <dgm:prSet presAssocID="{EC66FA76-9377-43DA-A15A-88E8E9489D9A}" presName="connector3" presStyleLbl="sibTrans2D1" presStyleIdx="2" presStyleCnt="3"/>
      <dgm:spPr/>
    </dgm:pt>
  </dgm:ptLst>
  <dgm:cxnLst>
    <dgm:cxn modelId="{B9C27513-8B42-4783-9BAA-F3246804A2F6}" type="presOf" srcId="{E3A370C0-8F23-4A57-84D0-904B8FB33B14}" destId="{CAD6176F-E1B4-40EE-9A50-9B9B9754C590}" srcOrd="0" destOrd="0" presId="urn:microsoft.com/office/officeart/2005/8/layout/gear1"/>
    <dgm:cxn modelId="{3DF8FE21-D2FF-4D90-B6F9-52D033DC24FD}" type="presOf" srcId="{776CE52A-1E89-42C5-8A26-FB321C889C94}" destId="{CA6B7097-AE94-41DA-90E8-852D27E42A2B}" srcOrd="1" destOrd="0" presId="urn:microsoft.com/office/officeart/2005/8/layout/gear1"/>
    <dgm:cxn modelId="{9F363929-4369-49DE-B675-CE42AF747F97}" type="presOf" srcId="{7F553C35-64ED-4ABC-9E9E-DACDF60A3A6D}" destId="{C6D14047-C886-47BD-A69D-F7C3FFB2C7BD}" srcOrd="0" destOrd="0" presId="urn:microsoft.com/office/officeart/2005/8/layout/gear1"/>
    <dgm:cxn modelId="{15124C61-CEA8-4310-B6D1-AC5EE8778DAE}" srcId="{E3A370C0-8F23-4A57-84D0-904B8FB33B14}" destId="{9578C87E-1693-4617-A3F0-78CED61CA8F4}" srcOrd="0" destOrd="0" parTransId="{5653C612-046F-4E65-9680-933F4DD629E8}" sibTransId="{794C2082-64D5-4882-8AE4-CBC06965189B}"/>
    <dgm:cxn modelId="{3340EF6B-6F53-4794-8794-500167BB58A4}" type="presOf" srcId="{776CE52A-1E89-42C5-8A26-FB321C889C94}" destId="{C8427AE6-95B1-469B-808A-997B9E9DFDD5}" srcOrd="2" destOrd="0" presId="urn:microsoft.com/office/officeart/2005/8/layout/gear1"/>
    <dgm:cxn modelId="{DB234754-FF13-48E5-AFB1-9BE3F4D76B85}" srcId="{E3A370C0-8F23-4A57-84D0-904B8FB33B14}" destId="{5B5BBC62-C3B4-41B2-9DBD-F283AAB359C5}" srcOrd="1" destOrd="0" parTransId="{F303D9F1-EB63-4078-9C61-1A426377BFD9}" sibTransId="{7F553C35-64ED-4ABC-9E9E-DACDF60A3A6D}"/>
    <dgm:cxn modelId="{23982757-B585-475E-B521-3F0D662F689D}" type="presOf" srcId="{776CE52A-1E89-42C5-8A26-FB321C889C94}" destId="{A6541F4F-29E5-450B-A1BE-08AF34EBBF51}" srcOrd="0" destOrd="0" presId="urn:microsoft.com/office/officeart/2005/8/layout/gear1"/>
    <dgm:cxn modelId="{7513B879-D4F1-474F-96B5-2E41E40B6441}" type="presOf" srcId="{5B5BBC62-C3B4-41B2-9DBD-F283AAB359C5}" destId="{C3639DA5-DC28-4BD9-B2CC-F335E96912BC}" srcOrd="2" destOrd="0" presId="urn:microsoft.com/office/officeart/2005/8/layout/gear1"/>
    <dgm:cxn modelId="{9CCD289A-A784-4021-ACF5-F484B577905D}" type="presOf" srcId="{776CE52A-1E89-42C5-8A26-FB321C889C94}" destId="{28097E9F-A515-4D98-A03B-494B94D6321E}" srcOrd="3" destOrd="0" presId="urn:microsoft.com/office/officeart/2005/8/layout/gear1"/>
    <dgm:cxn modelId="{BDF4829B-4FD8-4DD7-B0E5-2BF56F336DA4}" type="presOf" srcId="{9578C87E-1693-4617-A3F0-78CED61CA8F4}" destId="{C3631355-EDA5-4637-945F-78790D58800E}" srcOrd="1" destOrd="0" presId="urn:microsoft.com/office/officeart/2005/8/layout/gear1"/>
    <dgm:cxn modelId="{11F65A9D-2C92-4145-9465-5528857B1B5B}" type="presOf" srcId="{9578C87E-1693-4617-A3F0-78CED61CA8F4}" destId="{212F48B9-45CB-4146-9E0D-1934C846FBEA}" srcOrd="0" destOrd="0" presId="urn:microsoft.com/office/officeart/2005/8/layout/gear1"/>
    <dgm:cxn modelId="{109620A3-790B-4869-B07A-1D227CBE2525}" type="presOf" srcId="{794C2082-64D5-4882-8AE4-CBC06965189B}" destId="{F751330A-65EE-4F18-99FA-B396294D17CD}" srcOrd="0" destOrd="0" presId="urn:microsoft.com/office/officeart/2005/8/layout/gear1"/>
    <dgm:cxn modelId="{E71688A3-64BF-4722-B86E-EDBE147AEAA9}" type="presOf" srcId="{EC66FA76-9377-43DA-A15A-88E8E9489D9A}" destId="{CEE99C4B-4985-4587-9747-835E2F5585AF}" srcOrd="0" destOrd="0" presId="urn:microsoft.com/office/officeart/2005/8/layout/gear1"/>
    <dgm:cxn modelId="{30578BA8-8AE7-4ABE-AD20-1FBFDA97FD56}" srcId="{E3A370C0-8F23-4A57-84D0-904B8FB33B14}" destId="{776CE52A-1E89-42C5-8A26-FB321C889C94}" srcOrd="2" destOrd="0" parTransId="{787E6D0F-5934-42F0-B6D2-0260CE0F0126}" sibTransId="{EC66FA76-9377-43DA-A15A-88E8E9489D9A}"/>
    <dgm:cxn modelId="{F3284BB7-9C57-4F4E-84A0-2ED6BA112865}" type="presOf" srcId="{5B5BBC62-C3B4-41B2-9DBD-F283AAB359C5}" destId="{BA6F235A-6AA0-4F08-BD51-D98E066B7386}" srcOrd="1" destOrd="0" presId="urn:microsoft.com/office/officeart/2005/8/layout/gear1"/>
    <dgm:cxn modelId="{3F8253C1-EA5C-41B6-96FA-365B5FCFB548}" type="presOf" srcId="{5B5BBC62-C3B4-41B2-9DBD-F283AAB359C5}" destId="{52EA010F-4566-4260-803B-A52B23AB7991}" srcOrd="0" destOrd="0" presId="urn:microsoft.com/office/officeart/2005/8/layout/gear1"/>
    <dgm:cxn modelId="{83E88ACF-16D7-4DB9-B00C-A79578B84A46}" type="presOf" srcId="{9578C87E-1693-4617-A3F0-78CED61CA8F4}" destId="{7B3CE53D-9ABB-46F0-B1E0-FA8D29B08E82}" srcOrd="2" destOrd="0" presId="urn:microsoft.com/office/officeart/2005/8/layout/gear1"/>
    <dgm:cxn modelId="{DD493FCE-369C-4521-926B-E93F240C7232}" type="presParOf" srcId="{CAD6176F-E1B4-40EE-9A50-9B9B9754C590}" destId="{212F48B9-45CB-4146-9E0D-1934C846FBEA}" srcOrd="0" destOrd="0" presId="urn:microsoft.com/office/officeart/2005/8/layout/gear1"/>
    <dgm:cxn modelId="{109EC6C3-0679-4061-B005-62D15FBBE2C3}" type="presParOf" srcId="{CAD6176F-E1B4-40EE-9A50-9B9B9754C590}" destId="{C3631355-EDA5-4637-945F-78790D58800E}" srcOrd="1" destOrd="0" presId="urn:microsoft.com/office/officeart/2005/8/layout/gear1"/>
    <dgm:cxn modelId="{A0FEA830-68C0-4A2F-A69C-51C5FB5AD157}" type="presParOf" srcId="{CAD6176F-E1B4-40EE-9A50-9B9B9754C590}" destId="{7B3CE53D-9ABB-46F0-B1E0-FA8D29B08E82}" srcOrd="2" destOrd="0" presId="urn:microsoft.com/office/officeart/2005/8/layout/gear1"/>
    <dgm:cxn modelId="{5D437FBE-0E8B-4831-9C30-1CDA5AACEFB7}" type="presParOf" srcId="{CAD6176F-E1B4-40EE-9A50-9B9B9754C590}" destId="{52EA010F-4566-4260-803B-A52B23AB7991}" srcOrd="3" destOrd="0" presId="urn:microsoft.com/office/officeart/2005/8/layout/gear1"/>
    <dgm:cxn modelId="{FAE258FC-CF20-4152-8D91-9723548F80D5}" type="presParOf" srcId="{CAD6176F-E1B4-40EE-9A50-9B9B9754C590}" destId="{BA6F235A-6AA0-4F08-BD51-D98E066B7386}" srcOrd="4" destOrd="0" presId="urn:microsoft.com/office/officeart/2005/8/layout/gear1"/>
    <dgm:cxn modelId="{FEA13559-3F4A-4B97-8F84-2CF1DD181F94}" type="presParOf" srcId="{CAD6176F-E1B4-40EE-9A50-9B9B9754C590}" destId="{C3639DA5-DC28-4BD9-B2CC-F335E96912BC}" srcOrd="5" destOrd="0" presId="urn:microsoft.com/office/officeart/2005/8/layout/gear1"/>
    <dgm:cxn modelId="{F2FF6D27-C5B3-4040-A343-28151E3A3F66}" type="presParOf" srcId="{CAD6176F-E1B4-40EE-9A50-9B9B9754C590}" destId="{A6541F4F-29E5-450B-A1BE-08AF34EBBF51}" srcOrd="6" destOrd="0" presId="urn:microsoft.com/office/officeart/2005/8/layout/gear1"/>
    <dgm:cxn modelId="{5BC6DC47-0B7E-432A-9783-9FA341201988}" type="presParOf" srcId="{CAD6176F-E1B4-40EE-9A50-9B9B9754C590}" destId="{CA6B7097-AE94-41DA-90E8-852D27E42A2B}" srcOrd="7" destOrd="0" presId="urn:microsoft.com/office/officeart/2005/8/layout/gear1"/>
    <dgm:cxn modelId="{F72B2068-817F-456E-8AE6-932A842F76CA}" type="presParOf" srcId="{CAD6176F-E1B4-40EE-9A50-9B9B9754C590}" destId="{C8427AE6-95B1-469B-808A-997B9E9DFDD5}" srcOrd="8" destOrd="0" presId="urn:microsoft.com/office/officeart/2005/8/layout/gear1"/>
    <dgm:cxn modelId="{F6FE0F2D-36B2-428E-87E0-DF9C0EDA1E8E}" type="presParOf" srcId="{CAD6176F-E1B4-40EE-9A50-9B9B9754C590}" destId="{28097E9F-A515-4D98-A03B-494B94D6321E}" srcOrd="9" destOrd="0" presId="urn:microsoft.com/office/officeart/2005/8/layout/gear1"/>
    <dgm:cxn modelId="{F404270C-F7D0-45AD-87E8-6450E1699C77}" type="presParOf" srcId="{CAD6176F-E1B4-40EE-9A50-9B9B9754C590}" destId="{F751330A-65EE-4F18-99FA-B396294D17CD}" srcOrd="10" destOrd="0" presId="urn:microsoft.com/office/officeart/2005/8/layout/gear1"/>
    <dgm:cxn modelId="{BEA16D6F-1239-494B-8C11-0665118E533C}" type="presParOf" srcId="{CAD6176F-E1B4-40EE-9A50-9B9B9754C590}" destId="{C6D14047-C886-47BD-A69D-F7C3FFB2C7BD}" srcOrd="11" destOrd="0" presId="urn:microsoft.com/office/officeart/2005/8/layout/gear1"/>
    <dgm:cxn modelId="{78E4C75C-9C94-4DFE-92AE-0686EC14EB1B}" type="presParOf" srcId="{CAD6176F-E1B4-40EE-9A50-9B9B9754C590}" destId="{CEE99C4B-4985-4587-9747-835E2F5585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452319" y="298288"/>
          <a:ext cx="2817738" cy="76847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b="1" kern="1200" dirty="0"/>
            <a:t>2023-2024 навчальний рік</a:t>
          </a:r>
          <a:endParaRPr lang="ru-RU" sz="1800" b="1" kern="1200" dirty="0"/>
        </a:p>
      </dsp:txBody>
      <dsp:txXfrm>
        <a:off x="1489833" y="335802"/>
        <a:ext cx="2742710" cy="693445"/>
      </dsp:txXfrm>
    </dsp:sp>
    <dsp:sp modelId="{D4C0FDC8-2D77-450E-A888-CAE34277B94D}">
      <dsp:nvSpPr>
        <dsp:cNvPr id="0" name=""/>
        <dsp:cNvSpPr/>
      </dsp:nvSpPr>
      <dsp:spPr>
        <a:xfrm rot="2504212">
          <a:off x="3208244" y="1286164"/>
          <a:ext cx="659153" cy="0"/>
        </a:xfrm>
        <a:custGeom>
          <a:avLst/>
          <a:gdLst/>
          <a:ahLst/>
          <a:cxnLst/>
          <a:rect l="0" t="0" r="0" b="0"/>
          <a:pathLst>
            <a:path>
              <a:moveTo>
                <a:pt x="0" y="0"/>
              </a:moveTo>
              <a:lnTo>
                <a:pt x="65915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3050320" y="1505567"/>
          <a:ext cx="2566303" cy="980830"/>
        </a:xfrm>
        <a:prstGeom prst="roundRect">
          <a:avLst/>
        </a:prstGeom>
        <a:solidFill>
          <a:schemeClr val="accent5">
            <a:hueOff val="-2510283"/>
            <a:satOff val="20547"/>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t>Завершення</a:t>
          </a:r>
        </a:p>
        <a:p>
          <a:pPr marL="0" lvl="0" indent="0" algn="ctr" defTabSz="711200">
            <a:lnSpc>
              <a:spcPct val="90000"/>
            </a:lnSpc>
            <a:spcBef>
              <a:spcPct val="0"/>
            </a:spcBef>
            <a:spcAft>
              <a:spcPct val="35000"/>
            </a:spcAft>
            <a:buNone/>
          </a:pPr>
          <a:r>
            <a:rPr lang="uk-UA" sz="1600" b="1" kern="1200"/>
            <a:t>28 </a:t>
          </a:r>
          <a:r>
            <a:rPr lang="uk-UA" sz="1600" b="1" kern="1200" dirty="0"/>
            <a:t>червня 2024</a:t>
          </a:r>
          <a:endParaRPr lang="ru-RU" sz="1600" b="1" kern="1200" dirty="0"/>
        </a:p>
      </dsp:txBody>
      <dsp:txXfrm>
        <a:off x="3098200" y="1553447"/>
        <a:ext cx="2470543" cy="885070"/>
      </dsp:txXfrm>
    </dsp:sp>
    <dsp:sp modelId="{C379244F-B3E4-4459-B2BB-2E6E4EF60301}">
      <dsp:nvSpPr>
        <dsp:cNvPr id="0" name=""/>
        <dsp:cNvSpPr/>
      </dsp:nvSpPr>
      <dsp:spPr>
        <a:xfrm rot="7729693">
          <a:off x="2125015" y="1271181"/>
          <a:ext cx="524807" cy="0"/>
        </a:xfrm>
        <a:custGeom>
          <a:avLst/>
          <a:gdLst/>
          <a:ahLst/>
          <a:cxnLst/>
          <a:rect l="0" t="0" r="0" b="0"/>
          <a:pathLst>
            <a:path>
              <a:moveTo>
                <a:pt x="0" y="0"/>
              </a:moveTo>
              <a:lnTo>
                <a:pt x="52480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591868" y="1475602"/>
          <a:ext cx="2412370" cy="1055727"/>
        </a:xfrm>
        <a:prstGeom prst="roundRect">
          <a:avLst/>
        </a:prstGeom>
        <a:solidFill>
          <a:schemeClr val="accent5">
            <a:hueOff val="-5020566"/>
            <a:satOff val="41093"/>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t>Початок </a:t>
          </a:r>
        </a:p>
        <a:p>
          <a:pPr marL="0" lvl="0" indent="0" algn="ctr" defTabSz="711200">
            <a:lnSpc>
              <a:spcPct val="90000"/>
            </a:lnSpc>
            <a:spcBef>
              <a:spcPct val="0"/>
            </a:spcBef>
            <a:spcAft>
              <a:spcPct val="35000"/>
            </a:spcAft>
            <a:buNone/>
          </a:pPr>
          <a:r>
            <a:rPr lang="uk-UA" sz="1600" b="1" kern="1200" dirty="0"/>
            <a:t>1 вересня 2023 </a:t>
          </a:r>
          <a:endParaRPr lang="ru-RU" sz="1600" b="1" kern="1200" dirty="0"/>
        </a:p>
      </dsp:txBody>
      <dsp:txXfrm>
        <a:off x="643404" y="1527138"/>
        <a:ext cx="2309298" cy="952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839232" y="1271040"/>
          <a:ext cx="2593229" cy="70724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uk-UA" sz="1900" b="1" kern="1200" dirty="0"/>
            <a:t>Форми організації освітнього процесу</a:t>
          </a:r>
          <a:endParaRPr lang="ru-RU" sz="1900" b="1" kern="1200" dirty="0"/>
        </a:p>
      </dsp:txBody>
      <dsp:txXfrm>
        <a:off x="1873757" y="1305565"/>
        <a:ext cx="2524179" cy="638193"/>
      </dsp:txXfrm>
    </dsp:sp>
    <dsp:sp modelId="{0188307E-B5B3-485C-A9A1-8DC7CC32E169}">
      <dsp:nvSpPr>
        <dsp:cNvPr id="0" name=""/>
        <dsp:cNvSpPr/>
      </dsp:nvSpPr>
      <dsp:spPr>
        <a:xfrm rot="16124277">
          <a:off x="2832365" y="981791"/>
          <a:ext cx="578637" cy="0"/>
        </a:xfrm>
        <a:custGeom>
          <a:avLst/>
          <a:gdLst/>
          <a:ahLst/>
          <a:cxnLst/>
          <a:rect l="0" t="0" r="0" b="0"/>
          <a:pathLst>
            <a:path>
              <a:moveTo>
                <a:pt x="0" y="0"/>
              </a:moveTo>
              <a:lnTo>
                <a:pt x="578637"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D622F3-9219-4C87-84B1-07B88A9D6B20}">
      <dsp:nvSpPr>
        <dsp:cNvPr id="0" name=""/>
        <dsp:cNvSpPr/>
      </dsp:nvSpPr>
      <dsp:spPr>
        <a:xfrm>
          <a:off x="2226063" y="221045"/>
          <a:ext cx="1768110" cy="471497"/>
        </a:xfrm>
        <a:prstGeom prst="roundRect">
          <a:avLst/>
        </a:prstGeom>
        <a:solidFill>
          <a:srgbClr val="7030A0">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uk-UA" sz="2200" kern="1200" dirty="0"/>
            <a:t>очна</a:t>
          </a:r>
          <a:endParaRPr lang="ru-RU" sz="2200" kern="1200" dirty="0"/>
        </a:p>
      </dsp:txBody>
      <dsp:txXfrm>
        <a:off x="2249080" y="244062"/>
        <a:ext cx="1722076" cy="425463"/>
      </dsp:txXfrm>
    </dsp:sp>
    <dsp:sp modelId="{D4C0FDC8-2D77-450E-A888-CAE34277B94D}">
      <dsp:nvSpPr>
        <dsp:cNvPr id="0" name=""/>
        <dsp:cNvSpPr/>
      </dsp:nvSpPr>
      <dsp:spPr>
        <a:xfrm rot="2098876">
          <a:off x="3578514" y="2177283"/>
          <a:ext cx="694213" cy="0"/>
        </a:xfrm>
        <a:custGeom>
          <a:avLst/>
          <a:gdLst/>
          <a:ahLst/>
          <a:cxnLst/>
          <a:rect l="0" t="0" r="0" b="0"/>
          <a:pathLst>
            <a:path>
              <a:moveTo>
                <a:pt x="0" y="0"/>
              </a:moveTo>
              <a:lnTo>
                <a:pt x="69421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3662883" y="2376282"/>
          <a:ext cx="1768110" cy="471497"/>
        </a:xfrm>
        <a:prstGeom prst="roundRect">
          <a:avLst/>
        </a:prstGeom>
        <a:solidFill>
          <a:srgbClr val="C00000">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uk-UA" sz="2200" kern="1200" dirty="0"/>
            <a:t>змішана</a:t>
          </a:r>
          <a:endParaRPr lang="ru-RU" sz="2200" kern="1200" dirty="0"/>
        </a:p>
      </dsp:txBody>
      <dsp:txXfrm>
        <a:off x="3685900" y="2399299"/>
        <a:ext cx="1722076" cy="425463"/>
      </dsp:txXfrm>
    </dsp:sp>
    <dsp:sp modelId="{C379244F-B3E4-4459-B2BB-2E6E4EF60301}">
      <dsp:nvSpPr>
        <dsp:cNvPr id="0" name=""/>
        <dsp:cNvSpPr/>
      </dsp:nvSpPr>
      <dsp:spPr>
        <a:xfrm rot="8398564">
          <a:off x="2092522" y="2204912"/>
          <a:ext cx="704792" cy="0"/>
        </a:xfrm>
        <a:custGeom>
          <a:avLst/>
          <a:gdLst/>
          <a:ahLst/>
          <a:cxnLst/>
          <a:rect l="0" t="0" r="0" b="0"/>
          <a:pathLst>
            <a:path>
              <a:moveTo>
                <a:pt x="0" y="0"/>
              </a:moveTo>
              <a:lnTo>
                <a:pt x="70479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1010290" y="2431541"/>
          <a:ext cx="1768110" cy="471497"/>
        </a:xfrm>
        <a:prstGeom prst="roundRect">
          <a:avLst/>
        </a:prstGeom>
        <a:solidFill>
          <a:srgbClr val="0083E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uk-UA" sz="2200" kern="1200" dirty="0"/>
            <a:t>дистанційна</a:t>
          </a:r>
          <a:endParaRPr lang="ru-RU" sz="2200" kern="1200" dirty="0"/>
        </a:p>
      </dsp:txBody>
      <dsp:txXfrm>
        <a:off x="1033307" y="2454558"/>
        <a:ext cx="1722076" cy="425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F48B9-45CB-4146-9E0D-1934C846FBEA}">
      <dsp:nvSpPr>
        <dsp:cNvPr id="0" name=""/>
        <dsp:cNvSpPr/>
      </dsp:nvSpPr>
      <dsp:spPr>
        <a:xfrm>
          <a:off x="2877163" y="1736431"/>
          <a:ext cx="2122304" cy="2122304"/>
        </a:xfrm>
        <a:prstGeom prst="gear9">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latin typeface="+mn-lt"/>
              <a:ea typeface="Calibri" panose="020F0502020204030204" pitchFamily="34" charset="0"/>
              <a:cs typeface="Arial" panose="020B0604020202020204" pitchFamily="34" charset="0"/>
            </a:rPr>
            <a:t>Ми з Вами й для Вас!</a:t>
          </a:r>
          <a:endParaRPr lang="uk-UA" sz="2400" b="1" kern="1200" dirty="0">
            <a:latin typeface="+mn-lt"/>
          </a:endParaRPr>
        </a:p>
      </dsp:txBody>
      <dsp:txXfrm>
        <a:off x="3303841" y="2233571"/>
        <a:ext cx="1268948" cy="1090908"/>
      </dsp:txXfrm>
    </dsp:sp>
    <dsp:sp modelId="{52EA010F-4566-4260-803B-A52B23AB7991}">
      <dsp:nvSpPr>
        <dsp:cNvPr id="0" name=""/>
        <dsp:cNvSpPr/>
      </dsp:nvSpPr>
      <dsp:spPr>
        <a:xfrm>
          <a:off x="1484113" y="1234795"/>
          <a:ext cx="1857286" cy="1543494"/>
        </a:xfrm>
        <a:prstGeom prst="gear6">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latin typeface="+mn-lt"/>
              <a:ea typeface="Calibri" panose="020F0502020204030204" pitchFamily="34" charset="0"/>
              <a:cs typeface="Arial" panose="020B0604020202020204" pitchFamily="34" charset="0"/>
            </a:rPr>
            <a:t>Ми діємо! </a:t>
          </a:r>
          <a:endParaRPr lang="uk-UA" sz="2400" b="1" kern="1200" dirty="0">
            <a:latin typeface="+mn-lt"/>
          </a:endParaRPr>
        </a:p>
      </dsp:txBody>
      <dsp:txXfrm>
        <a:off x="1918306" y="1625723"/>
        <a:ext cx="988900" cy="761638"/>
      </dsp:txXfrm>
    </dsp:sp>
    <dsp:sp modelId="{A6541F4F-29E5-450B-A1BE-08AF34EBBF51}">
      <dsp:nvSpPr>
        <dsp:cNvPr id="0" name=""/>
        <dsp:cNvSpPr/>
      </dsp:nvSpPr>
      <dsp:spPr>
        <a:xfrm rot="20700000">
          <a:off x="2505524" y="169941"/>
          <a:ext cx="1512309" cy="1512309"/>
        </a:xfrm>
        <a:prstGeom prst="gear6">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latin typeface="+mn-lt"/>
              <a:ea typeface="Calibri" panose="020F0502020204030204" pitchFamily="34" charset="0"/>
              <a:cs typeface="Arial" panose="020B0604020202020204" pitchFamily="34" charset="0"/>
            </a:rPr>
            <a:t>Ми є!</a:t>
          </a:r>
          <a:endParaRPr lang="uk-UA" sz="2400" b="1" kern="1200" dirty="0">
            <a:latin typeface="+mn-lt"/>
          </a:endParaRPr>
        </a:p>
      </dsp:txBody>
      <dsp:txXfrm rot="-20700000">
        <a:off x="2837218" y="501635"/>
        <a:ext cx="848921" cy="848921"/>
      </dsp:txXfrm>
    </dsp:sp>
    <dsp:sp modelId="{F751330A-65EE-4F18-99FA-B396294D17CD}">
      <dsp:nvSpPr>
        <dsp:cNvPr id="0" name=""/>
        <dsp:cNvSpPr/>
      </dsp:nvSpPr>
      <dsp:spPr>
        <a:xfrm>
          <a:off x="2708968" y="1418247"/>
          <a:ext cx="2716550" cy="2716550"/>
        </a:xfrm>
        <a:prstGeom prst="circularArrow">
          <a:avLst>
            <a:gd name="adj1" fmla="val 4688"/>
            <a:gd name="adj2" fmla="val 299029"/>
            <a:gd name="adj3" fmla="val 2507728"/>
            <a:gd name="adj4" fmla="val 15879574"/>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D14047-C886-47BD-A69D-F7C3FFB2C7BD}">
      <dsp:nvSpPr>
        <dsp:cNvPr id="0" name=""/>
        <dsp:cNvSpPr/>
      </dsp:nvSpPr>
      <dsp:spPr>
        <a:xfrm>
          <a:off x="1367660" y="894718"/>
          <a:ext cx="1973743" cy="197374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EE99C4B-4985-4587-9747-835E2F5585AF}">
      <dsp:nvSpPr>
        <dsp:cNvPr id="0" name=""/>
        <dsp:cNvSpPr/>
      </dsp:nvSpPr>
      <dsp:spPr>
        <a:xfrm>
          <a:off x="2155711" y="-159870"/>
          <a:ext cx="2128092" cy="21280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32A13-9FC8-49A7-8942-F796190748AE}" type="datetimeFigureOut">
              <a:rPr lang="uk-UA" smtClean="0"/>
              <a:t>30.08.2023</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0F297-BF65-456C-A539-3C2FE9C91276}" type="slidenum">
              <a:rPr lang="uk-UA" smtClean="0"/>
              <a:t>‹№›</a:t>
            </a:fld>
            <a:endParaRPr lang="uk-UA"/>
          </a:p>
        </p:txBody>
      </p:sp>
    </p:spTree>
    <p:extLst>
      <p:ext uri="{BB962C8B-B14F-4D97-AF65-F5344CB8AC3E}">
        <p14:creationId xmlns:p14="http://schemas.microsoft.com/office/powerpoint/2010/main" val="133218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325882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6FB4592-BF9C-4894-B97F-EAC81C23F03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DE0C9ABC-72A5-4750-B40C-44C00A88B29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279594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D657832-DBBB-4815-AA88-6F48CCDF9A50}"/>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1A53ED2-4A10-454F-8D9C-CED42C98518F}" type="slidenum">
              <a:rPr lang="en-US" altLang="uk-UA" sz="1200" smtClean="0"/>
              <a:pPr/>
              <a:t>5</a:t>
            </a:fld>
            <a:endParaRPr lang="en-US" altLang="uk-UA" sz="1200"/>
          </a:p>
        </p:txBody>
      </p:sp>
      <p:sp>
        <p:nvSpPr>
          <p:cNvPr id="13315" name="Rectangle 2">
            <a:extLst>
              <a:ext uri="{FF2B5EF4-FFF2-40B4-BE49-F238E27FC236}">
                <a16:creationId xmlns:a16="http://schemas.microsoft.com/office/drawing/2014/main" id="{0E1F0BBD-7FDF-4D22-9101-7580B4033604}"/>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064FFF0-7A45-4B6C-A694-A77770010FB4}"/>
              </a:ext>
            </a:extLst>
          </p:cNvPr>
          <p:cNvSpPr>
            <a:spLocks noGrp="1" noChangeArrowheads="1"/>
          </p:cNvSpPr>
          <p:nvPr>
            <p:ph type="body" idx="1"/>
          </p:nvPr>
        </p:nvSpPr>
        <p:spPr>
          <a:noFill/>
        </p:spPr>
        <p:txBody>
          <a:bodyPr/>
          <a:lstStyle/>
          <a:p>
            <a:pPr eaLnBrk="1" hangingPunct="1"/>
            <a:endParaRPr lang="ru-RU" alt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C8E2FC-B995-4435-B592-7D7629E04BB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C0CA95A-087A-47E4-9740-AD9FA22DA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15FDC16-B7EB-4B5D-ADED-38225CB1EC61}"/>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5" name="Нижний колонтитул 4">
            <a:extLst>
              <a:ext uri="{FF2B5EF4-FFF2-40B4-BE49-F238E27FC236}">
                <a16:creationId xmlns:a16="http://schemas.microsoft.com/office/drawing/2014/main" id="{E8F137F0-B8C2-4584-B88B-2847C652C7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99C6C9-B318-4E3A-8F40-9C5DFB86592F}"/>
              </a:ext>
            </a:extLst>
          </p:cNvPr>
          <p:cNvSpPr>
            <a:spLocks noGrp="1"/>
          </p:cNvSpPr>
          <p:nvPr>
            <p:ph type="sldNum" sz="quarter" idx="12"/>
          </p:nvPr>
        </p:nvSpPr>
        <p:spPr/>
        <p:txBody>
          <a:bodyPr/>
          <a:lstStyle/>
          <a:p>
            <a:fld id="{11657C9C-0CF3-439D-8B87-B172A13F8E8B}" type="slidenum">
              <a:rPr lang="ru-RU" smtClean="0"/>
              <a:pPr/>
              <a:t>‹№›</a:t>
            </a:fld>
            <a:endParaRPr lang="ru-RU"/>
          </a:p>
        </p:txBody>
      </p:sp>
      <p:pic>
        <p:nvPicPr>
          <p:cNvPr id="8" name="Рисунок 7">
            <a:extLst>
              <a:ext uri="{FF2B5EF4-FFF2-40B4-BE49-F238E27FC236}">
                <a16:creationId xmlns:a16="http://schemas.microsoft.com/office/drawing/2014/main" id="{AA0AE5C1-0ABD-4701-9EB3-2C2B1AA2F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575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64A4CF-7A4E-4A7B-9B37-AC41B3469AB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E729673-9C85-4A48-9260-D347F099E13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45B8FC-B707-48B1-976A-A4113730368F}"/>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5" name="Нижний колонтитул 4">
            <a:extLst>
              <a:ext uri="{FF2B5EF4-FFF2-40B4-BE49-F238E27FC236}">
                <a16:creationId xmlns:a16="http://schemas.microsoft.com/office/drawing/2014/main" id="{B48DD6C2-9614-4971-8BE3-BA3241177A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37FCAF-AD7A-4AF0-8518-C9FF530E3CA2}"/>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412440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8DBF7B1-1AA7-4518-9898-B4EA0F2AFE3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8FFFCAB-590A-40A1-ADE2-92D9747B4D2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D2ABD3-31C4-459A-9BE1-EABC3A39098E}"/>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5" name="Нижний колонтитул 4">
            <a:extLst>
              <a:ext uri="{FF2B5EF4-FFF2-40B4-BE49-F238E27FC236}">
                <a16:creationId xmlns:a16="http://schemas.microsoft.com/office/drawing/2014/main" id="{DFA3DBE1-2E93-4581-91E2-74FD2F4B2B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C59EDA-109F-48C1-BFD7-52B0E44D2022}"/>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28738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D518B-76A2-471C-BF36-1D08786ACD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421FF18-5A10-4998-8A34-C57CD6422EF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183E95-10C4-4932-9518-0923EFBCBEF0}"/>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5" name="Нижний колонтитул 4">
            <a:extLst>
              <a:ext uri="{FF2B5EF4-FFF2-40B4-BE49-F238E27FC236}">
                <a16:creationId xmlns:a16="http://schemas.microsoft.com/office/drawing/2014/main" id="{A113D59B-4690-4ACC-A97A-E9CD2ABC8C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E273E6-9F6C-4CAC-BBD0-63135454C97A}"/>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218098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BA4E83-94DC-4393-AB47-F8B2E482F8A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7178C89-58D7-4D3A-A3B4-CA36231D6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AEECBA1-2FFA-42BF-8F98-5D16D55B801D}"/>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5" name="Нижний колонтитул 4">
            <a:extLst>
              <a:ext uri="{FF2B5EF4-FFF2-40B4-BE49-F238E27FC236}">
                <a16:creationId xmlns:a16="http://schemas.microsoft.com/office/drawing/2014/main" id="{FB81D4D4-1B5E-49D8-BF37-235462A693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8A4F22-C301-4EFA-9EC3-97615B49C935}"/>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163972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EB07CB-98E0-4456-B966-823A061FC7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EF22F79-60C8-49B0-BE9D-5D688C37195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7823A00-3FAD-4859-A29E-AF26D762973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B9A9552-AAE3-4C40-941F-B6921E64DC17}"/>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6" name="Нижний колонтитул 5">
            <a:extLst>
              <a:ext uri="{FF2B5EF4-FFF2-40B4-BE49-F238E27FC236}">
                <a16:creationId xmlns:a16="http://schemas.microsoft.com/office/drawing/2014/main" id="{BAFEE57D-BF7B-42C0-A84E-17CD40FFF4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8C54F1-A425-4D59-908E-3AC2684B0231}"/>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381098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820237-415E-40D8-B8D9-BB2D6B78890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227B06F-A790-4017-A480-A4D5E1FF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234BCE3-8DA9-4991-9E6B-9298EFEDDA4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59847E7-4B0A-4B58-8304-8F7E74A8A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FFB6205-CD0C-4EEE-9C58-5B55E766F86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8DC13C6-82F1-405F-9AF4-39DE750227C5}"/>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8" name="Нижний колонтитул 7">
            <a:extLst>
              <a:ext uri="{FF2B5EF4-FFF2-40B4-BE49-F238E27FC236}">
                <a16:creationId xmlns:a16="http://schemas.microsoft.com/office/drawing/2014/main" id="{D8ACD1A4-135F-4EC9-A9E1-39983B99163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19FDFB9-A2B4-473F-A87A-6E38D3F4A906}"/>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202441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4578AD-AD26-4A39-8AD6-418CA0355C9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860FDA9-4CBF-4506-88C1-F3A36F1C67F1}"/>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4" name="Нижний колонтитул 3">
            <a:extLst>
              <a:ext uri="{FF2B5EF4-FFF2-40B4-BE49-F238E27FC236}">
                <a16:creationId xmlns:a16="http://schemas.microsoft.com/office/drawing/2014/main" id="{0B977197-FDD0-4309-8DF9-39EDB730B2E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23368A4-4094-430F-97C8-A00CC4D6F4BA}"/>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166038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79A0E7A-B8D7-45DA-8A14-AE99F691650B}"/>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3" name="Нижний колонтитул 2">
            <a:extLst>
              <a:ext uri="{FF2B5EF4-FFF2-40B4-BE49-F238E27FC236}">
                <a16:creationId xmlns:a16="http://schemas.microsoft.com/office/drawing/2014/main" id="{FAD9EE5E-B623-4A34-AF9A-BEA9DCEBE9C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9351121-4587-4A9C-BC65-023EFFD40B90}"/>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50359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E06C0-57AD-4B8D-90E7-69DA8755E8B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83801BC-DE68-48D2-AACA-36244E12A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543F01C-57CF-4B6E-B0CE-4A5962ADB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FD08DE-F168-41B7-B5BA-BE5ECA8FB9C2}"/>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6" name="Нижний колонтитул 5">
            <a:extLst>
              <a:ext uri="{FF2B5EF4-FFF2-40B4-BE49-F238E27FC236}">
                <a16:creationId xmlns:a16="http://schemas.microsoft.com/office/drawing/2014/main" id="{880BB465-D1B0-4002-B712-C9151FA7A9E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0F7A7D9-C79D-4D63-AEB2-45D810718207}"/>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339427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C8A56-D724-4B82-B2A2-6B281DDF57F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5A41780-1FB1-4C6C-9A23-8CB18CA32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41D970E-2C2F-44E6-90E1-4F7F3B0E8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EB704E-9B72-4ED2-A639-A953F9AC069C}"/>
              </a:ext>
            </a:extLst>
          </p:cNvPr>
          <p:cNvSpPr>
            <a:spLocks noGrp="1"/>
          </p:cNvSpPr>
          <p:nvPr>
            <p:ph type="dt" sz="half" idx="10"/>
          </p:nvPr>
        </p:nvSpPr>
        <p:spPr/>
        <p:txBody>
          <a:bodyPr/>
          <a:lstStyle/>
          <a:p>
            <a:fld id="{3757A5C4-763D-4FF3-AD8A-4001D70C88F7}" type="datetimeFigureOut">
              <a:rPr lang="ru-RU" smtClean="0"/>
              <a:pPr/>
              <a:t>30.08.2023</a:t>
            </a:fld>
            <a:endParaRPr lang="ru-RU"/>
          </a:p>
        </p:txBody>
      </p:sp>
      <p:sp>
        <p:nvSpPr>
          <p:cNvPr id="6" name="Нижний колонтитул 5">
            <a:extLst>
              <a:ext uri="{FF2B5EF4-FFF2-40B4-BE49-F238E27FC236}">
                <a16:creationId xmlns:a16="http://schemas.microsoft.com/office/drawing/2014/main" id="{D63F4AF5-A749-44D6-8D15-6FADC105D08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BD9F68D-82C0-4EAC-84BF-7FF0443C2624}"/>
              </a:ext>
            </a:extLst>
          </p:cNvPr>
          <p:cNvSpPr>
            <a:spLocks noGrp="1"/>
          </p:cNvSpPr>
          <p:nvPr>
            <p:ph type="sldNum" sz="quarter" idx="12"/>
          </p:nvPr>
        </p:nvSpPr>
        <p:spPr/>
        <p:txBody>
          <a:bodyPr/>
          <a:lstStyle/>
          <a:p>
            <a:fld id="{11657C9C-0CF3-439D-8B87-B172A13F8E8B}" type="slidenum">
              <a:rPr lang="ru-RU" smtClean="0"/>
              <a:pPr/>
              <a:t>‹№›</a:t>
            </a:fld>
            <a:endParaRPr lang="ru-RU"/>
          </a:p>
        </p:txBody>
      </p:sp>
    </p:spTree>
    <p:extLst>
      <p:ext uri="{BB962C8B-B14F-4D97-AF65-F5344CB8AC3E}">
        <p14:creationId xmlns:p14="http://schemas.microsoft.com/office/powerpoint/2010/main" val="77421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CD3156-9BB9-481F-911D-747229506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7867033-59DF-4263-BAD7-3709492A5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BB92437-0686-46AF-AD70-355A1D4A0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A5C4-763D-4FF3-AD8A-4001D70C88F7}" type="datetimeFigureOut">
              <a:rPr lang="ru-RU" smtClean="0"/>
              <a:pPr/>
              <a:t>30.08.2023</a:t>
            </a:fld>
            <a:endParaRPr lang="ru-RU"/>
          </a:p>
        </p:txBody>
      </p:sp>
      <p:sp>
        <p:nvSpPr>
          <p:cNvPr id="5" name="Нижний колонтитул 4">
            <a:extLst>
              <a:ext uri="{FF2B5EF4-FFF2-40B4-BE49-F238E27FC236}">
                <a16:creationId xmlns:a16="http://schemas.microsoft.com/office/drawing/2014/main" id="{15CC600C-7B2A-41A0-9457-C4529ED34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2ADE476-02F3-48BB-A2B1-61B7B84E4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57C9C-0CF3-439D-8B87-B172A13F8E8B}" type="slidenum">
              <a:rPr lang="ru-RU" smtClean="0"/>
              <a:pPr/>
              <a:t>‹№›</a:t>
            </a:fld>
            <a:endParaRPr lang="ru-RU"/>
          </a:p>
        </p:txBody>
      </p:sp>
      <p:pic>
        <p:nvPicPr>
          <p:cNvPr id="8" name="Рисунок 7">
            <a:extLst>
              <a:ext uri="{FF2B5EF4-FFF2-40B4-BE49-F238E27FC236}">
                <a16:creationId xmlns:a16="http://schemas.microsoft.com/office/drawing/2014/main" id="{AFA5CE9A-4B7A-4206-8711-B8A224BDDD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628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lib.imzo.gov.ua/yelektronn-vers-pdruchnikv/" TargetMode="External"/><Relationship Id="rId2" Type="http://schemas.openxmlformats.org/officeDocument/2006/relationships/hyperlink" Target="https://t.me/pgo_gov_ua/843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mon.gov.ua/ua/npa/pro-zatverdzhennya-tipovoyi-osvitnoyi-programi-zakladiv-zagalnoyi-serednoyi-osviti-ii-stupenya" TargetMode="External"/><Relationship Id="rId13" Type="http://schemas.openxmlformats.org/officeDocument/2006/relationships/hyperlink" Target="https://zakon.rada.gov.ua/laws/show/z1029-22#Text" TargetMode="External"/><Relationship Id="rId3" Type="http://schemas.openxmlformats.org/officeDocument/2006/relationships/hyperlink" Target="https://zakon.rada.gov.ua/laws/show/2145-19#Text" TargetMode="External"/><Relationship Id="rId7" Type="http://schemas.openxmlformats.org/officeDocument/2006/relationships/hyperlink" Target="https://mon.gov.ua/ua/npa/pro-zatverdzhennya-tipovoyi-osvitnoyi-programi-dlya-5-9-klasiv-zagalnoyi-serednoyi-osviti" TargetMode="External"/><Relationship Id="rId12" Type="http://schemas.openxmlformats.org/officeDocument/2006/relationships/hyperlink" Target="https://zakon.rada.gov.ua/laws/show/z1649-22#Tex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zakon.rada.gov.ua/laws/show/1392-2011-%D0%BF#Text" TargetMode="External"/><Relationship Id="rId11" Type="http://schemas.openxmlformats.org/officeDocument/2006/relationships/hyperlink" Target="https://www.schoollife.org.ua/wp-content/uploads/2023/05/Pro-zatverdzhennya-metodychnyh-rekomendatsij-shhodo-okremyh-pytan-zdobuttya-osvity-v-zakladah-zagalnoyi-serednoyi-osvity-v-umovah-voyennogo-stanu-v-Ukrayini.pdf" TargetMode="External"/><Relationship Id="rId5" Type="http://schemas.openxmlformats.org/officeDocument/2006/relationships/hyperlink" Target="https://mon.gov.ua/ua/osvita/zagalna-serednya-osvita/nova-ukrayinska-shkola/derzhavnij-standart-bazovoyi-serednoyi-osviti" TargetMode="External"/><Relationship Id="rId15" Type="http://schemas.openxmlformats.org/officeDocument/2006/relationships/hyperlink" Target="https://www.schoollife.org.ua/deyaki-pytannya-organizatsiyi-dystantsijnogo-navchannya/" TargetMode="External"/><Relationship Id="rId10" Type="http://schemas.openxmlformats.org/officeDocument/2006/relationships/hyperlink" Target="https://www.schoollife.org.ua/pro-provedennya-vseukrayinskogo-konkursu-uchytel-roku-2024/" TargetMode="External"/><Relationship Id="rId4" Type="http://schemas.openxmlformats.org/officeDocument/2006/relationships/hyperlink" Target="https://zakon.rada.gov.ua/laws/show/463-20#Text" TargetMode="External"/><Relationship Id="rId9" Type="http://schemas.openxmlformats.org/officeDocument/2006/relationships/hyperlink" Target="https://mon.gov.ua/ua/npa/pro-vnesennya-zmin-do-tipovoyi-osvitnoyi-programi-zakladiv-zagalnoyi-serednoyi-osviti-iii-stupenya" TargetMode="External"/><Relationship Id="rId14" Type="http://schemas.openxmlformats.org/officeDocument/2006/relationships/hyperlink" Target="https://www.schoollife.org.ua/pro-zatverdzhennya-metodychnyh-rekomendatsij-shhodo-otsinyuvannya-navchalnyh-dosyagnen-uchniv-5-6-klasiv-yaki-zdobuvayut-osvitu-vidpovidno-do-novogo-derzhavnogo-standartu-bazovoyi-serednoyi-osvit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hyperlink" Target="https://cprvmr.edu.vn.ua/" TargetMode="Externa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zakon.rada.gov.ua/laws/show/z0529-21#Text" TargetMode="External"/><Relationship Id="rId13" Type="http://schemas.openxmlformats.org/officeDocument/2006/relationships/hyperlink" Target="https://mon.gov.ua/ua/npa/pro-pidgotovku-zakladiv-osviti-do-novogo-navchalnogo-roku-ta-prohodzhennya-osinno-zimovogo-periodu-202324-roku" TargetMode="External"/><Relationship Id="rId3" Type="http://schemas.openxmlformats.org/officeDocument/2006/relationships/hyperlink" Target="https://www.schoollife.org.ua/pro-zatverdzhennya-zmin-do-deyakyh-nakaziv-ministerstva-ohorony-zdorov-ya-ukrayiny/" TargetMode="External"/><Relationship Id="rId7" Type="http://schemas.openxmlformats.org/officeDocument/2006/relationships/hyperlink" Target="https://www.schoollife.org.ua/pro-zatverdzhennya-instruktsiyi-z-dilovodstva-u-zakladah-zagalnoyi-serednoyi-osvity/" TargetMode="External"/><Relationship Id="rId12" Type="http://schemas.openxmlformats.org/officeDocument/2006/relationships/hyperlink" Target="https://www.schoollife.org.ua/category/fajly/stsenariji/pershyj-ur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choollife.org.ua/polozhennya-pro-sertyfikatsiyu-pedagogichnyh-pratsivnykiv-iz-zminamy-vid-24-12-2019-r/" TargetMode="External"/><Relationship Id="rId11" Type="http://schemas.openxmlformats.org/officeDocument/2006/relationships/hyperlink" Target="https://imzo.gov.ua/pidruchniki/pereliki/" TargetMode="External"/><Relationship Id="rId5" Type="http://schemas.openxmlformats.org/officeDocument/2006/relationships/hyperlink" Target="https://www.schoollife.org.ua/pro-zatverdzhennya-sanitarnogo-reglamentu-dlya-zakladiv-zagalnoyi-serednoyi-osvity/" TargetMode="External"/><Relationship Id="rId15" Type="http://schemas.openxmlformats.org/officeDocument/2006/relationships/hyperlink" Target="https://imzo.gov.ua/2023/08/15/lyst-mon-vid-14-08-2023-1-12038-23-pro-pereliky-navchal-noi-literatury-ta-navchal-nykh-prohram-rekomendovanykh-ministerstvom-osvity-i-nauky-ukrainy-dlia-vykorystannia-v-osvitn-omu-protsesi-zakladiv-os/" TargetMode="External"/><Relationship Id="rId10" Type="http://schemas.openxmlformats.org/officeDocument/2006/relationships/hyperlink" Target="https://zakon.rada.gov.ua/laws/show/z0564-18#Text" TargetMode="External"/><Relationship Id="rId4" Type="http://schemas.openxmlformats.org/officeDocument/2006/relationships/hyperlink" Target="https://www.schoollife.org.ua/pro-organizatsiyu-ukryttya-pratsivnykiv-ta-ditej-u-zakladah-osvity/" TargetMode="External"/><Relationship Id="rId9" Type="http://schemas.openxmlformats.org/officeDocument/2006/relationships/hyperlink" Target="https://zakon.rada.gov.ua/laws/show/z0184-16#Text" TargetMode="External"/><Relationship Id="rId14" Type="http://schemas.openxmlformats.org/officeDocument/2006/relationships/hyperlink" Target="https://mon.gov.ua/ua/npa/pro-organizaciyu-20232024-navchalnogo-roku-v-zakladah-zagalnoyi-serednoyi-osviti"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kmu.gov.ua/news/maizhe-75-ukrainskykh-shkil-maiut-ukryttia-serhii-shkarle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onlinecorrector.com.ua/%D0%B4%D0%B0%D0%B2%D0%B0%D1%82%D0%B8-%D0%B7%D0%BC%D0%BE%D0%B3%D1%83-%D0%BD%D0%B0%D0%B3%D0%BE%D0%B4%D1%8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E7A67C2-1B1C-4582-8733-4A9F993521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313" y="114027"/>
            <a:ext cx="2671679" cy="2412000"/>
          </a:xfrm>
          <a:prstGeom prst="rect">
            <a:avLst/>
          </a:prstGeom>
        </p:spPr>
      </p:pic>
      <p:pic>
        <p:nvPicPr>
          <p:cNvPr id="5" name="Рисунок 4">
            <a:extLst>
              <a:ext uri="{FF2B5EF4-FFF2-40B4-BE49-F238E27FC236}">
                <a16:creationId xmlns:a16="http://schemas.microsoft.com/office/drawing/2014/main" id="{057E88D9-2F33-4175-8D76-7FD3BD448EC4}"/>
              </a:ext>
            </a:extLst>
          </p:cNvPr>
          <p:cNvPicPr>
            <a:picLocks noChangeAspect="1"/>
          </p:cNvPicPr>
          <p:nvPr/>
        </p:nvPicPr>
        <p:blipFill>
          <a:blip r:embed="rId3"/>
          <a:stretch>
            <a:fillRect/>
          </a:stretch>
        </p:blipFill>
        <p:spPr>
          <a:xfrm>
            <a:off x="2688609" y="68509"/>
            <a:ext cx="2520000" cy="2457518"/>
          </a:xfrm>
          <a:prstGeom prst="rect">
            <a:avLst/>
          </a:prstGeom>
        </p:spPr>
      </p:pic>
      <p:pic>
        <p:nvPicPr>
          <p:cNvPr id="6" name="Google Shape;414;p36">
            <a:extLst>
              <a:ext uri="{FF2B5EF4-FFF2-40B4-BE49-F238E27FC236}">
                <a16:creationId xmlns:a16="http://schemas.microsoft.com/office/drawing/2014/main" id="{AEF5422B-F1A2-4DA3-B0CA-7D94B38B99FF}"/>
              </a:ext>
            </a:extLst>
          </p:cNvPr>
          <p:cNvPicPr preferRelativeResize="0"/>
          <p:nvPr/>
        </p:nvPicPr>
        <p:blipFill rotWithShape="1">
          <a:blip r:embed="rId4">
            <a:alphaModFix/>
          </a:blip>
          <a:srcRect l="18088" r="17838"/>
          <a:stretch/>
        </p:blipFill>
        <p:spPr>
          <a:xfrm>
            <a:off x="8946752" y="0"/>
            <a:ext cx="2700000" cy="2520000"/>
          </a:xfrm>
          <a:prstGeom prst="ellipse">
            <a:avLst/>
          </a:prstGeom>
          <a:noFill/>
          <a:ln>
            <a:noFill/>
          </a:ln>
        </p:spPr>
      </p:pic>
      <p:sp>
        <p:nvSpPr>
          <p:cNvPr id="7" name="Google Shape;46;p15"/>
          <p:cNvSpPr txBox="1">
            <a:spLocks/>
          </p:cNvSpPr>
          <p:nvPr/>
        </p:nvSpPr>
        <p:spPr>
          <a:xfrm>
            <a:off x="2501900" y="2661835"/>
            <a:ext cx="7791890" cy="3042003"/>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accent6">
                    <a:lumMod val="50000"/>
                  </a:schemeClr>
                </a:solidFill>
              </a:rPr>
              <a:t>Vin BOOT </a:t>
            </a:r>
            <a:r>
              <a:rPr lang="en-US" sz="4800" b="1" dirty="0" err="1">
                <a:solidFill>
                  <a:schemeClr val="accent6">
                    <a:lumMod val="50000"/>
                  </a:schemeClr>
                </a:solidFill>
              </a:rPr>
              <a:t>EduCAMP</a:t>
            </a:r>
            <a:r>
              <a:rPr lang="en-US" sz="4800" b="1" dirty="0">
                <a:solidFill>
                  <a:schemeClr val="accent6">
                    <a:lumMod val="50000"/>
                  </a:schemeClr>
                </a:solidFill>
              </a:rPr>
              <a:t> 2023</a:t>
            </a:r>
            <a:br>
              <a:rPr lang="en-US" sz="4800" b="1" dirty="0">
                <a:solidFill>
                  <a:schemeClr val="accent6">
                    <a:lumMod val="50000"/>
                  </a:schemeClr>
                </a:solidFill>
              </a:rPr>
            </a:br>
            <a:r>
              <a:rPr lang="uk-UA" sz="4800" b="1" dirty="0">
                <a:solidFill>
                  <a:schemeClr val="accent6">
                    <a:lumMod val="50000"/>
                  </a:schemeClr>
                </a:solidFill>
              </a:rPr>
              <a:t>Фаховий модуль керівників закладів освіти</a:t>
            </a:r>
          </a:p>
        </p:txBody>
      </p:sp>
      <p:sp>
        <p:nvSpPr>
          <p:cNvPr id="9" name="TextBox 8">
            <a:extLst>
              <a:ext uri="{FF2B5EF4-FFF2-40B4-BE49-F238E27FC236}">
                <a16:creationId xmlns:a16="http://schemas.microsoft.com/office/drawing/2014/main" id="{9DE31CCF-30AB-40C1-A171-11FCEA879C37}"/>
              </a:ext>
            </a:extLst>
          </p:cNvPr>
          <p:cNvSpPr txBox="1"/>
          <p:nvPr/>
        </p:nvSpPr>
        <p:spPr>
          <a:xfrm>
            <a:off x="2324100" y="5703838"/>
            <a:ext cx="7848600" cy="769441"/>
          </a:xfrm>
          <a:prstGeom prst="rect">
            <a:avLst/>
          </a:prstGeom>
          <a:noFill/>
        </p:spPr>
        <p:txBody>
          <a:bodyPr wrap="square">
            <a:spAutoFit/>
          </a:bodyPr>
          <a:lstStyle/>
          <a:p>
            <a:pPr algn="ctr" fontAlgn="auto">
              <a:spcBef>
                <a:spcPts val="0"/>
              </a:spcBef>
              <a:spcAft>
                <a:spcPts val="0"/>
              </a:spcAft>
              <a:defRPr/>
            </a:pPr>
            <a:r>
              <a:rPr lang="uk-UA" altLang="ko-KR" sz="2400" b="1" dirty="0">
                <a:solidFill>
                  <a:srgbClr val="00B050"/>
                </a:solidFill>
                <a:latin typeface="Times New Roman" panose="02020603050405020304" pitchFamily="18" charset="0"/>
                <a:cs typeface="Times New Roman" panose="02020603050405020304" pitchFamily="18" charset="0"/>
              </a:rPr>
              <a:t>Спікер – </a:t>
            </a:r>
            <a:r>
              <a:rPr lang="uk-UA" altLang="ko-KR" sz="2400" b="1" dirty="0" err="1">
                <a:solidFill>
                  <a:srgbClr val="00B050"/>
                </a:solidFill>
                <a:latin typeface="Times New Roman" panose="02020603050405020304" pitchFamily="18" charset="0"/>
                <a:cs typeface="Times New Roman" panose="02020603050405020304" pitchFamily="18" charset="0"/>
              </a:rPr>
              <a:t>Альона</a:t>
            </a:r>
            <a:r>
              <a:rPr lang="uk-UA" altLang="ko-KR" sz="2400" b="1" dirty="0">
                <a:solidFill>
                  <a:srgbClr val="00B050"/>
                </a:solidFill>
                <a:latin typeface="Times New Roman" panose="02020603050405020304" pitchFamily="18" charset="0"/>
                <a:cs typeface="Times New Roman" panose="02020603050405020304" pitchFamily="18" charset="0"/>
              </a:rPr>
              <a:t> </a:t>
            </a:r>
            <a:r>
              <a:rPr kumimoji="0" lang="uk-UA" altLang="ko-KR" sz="2400" b="1" dirty="0" err="1">
                <a:solidFill>
                  <a:srgbClr val="00B050"/>
                </a:solidFill>
                <a:latin typeface="Times New Roman" panose="02020603050405020304" pitchFamily="18" charset="0"/>
                <a:cs typeface="Times New Roman" panose="02020603050405020304" pitchFamily="18" charset="0"/>
              </a:rPr>
              <a:t>Дідик</a:t>
            </a:r>
            <a:r>
              <a:rPr kumimoji="0" lang="uk-UA" altLang="ko-KR" sz="2400" b="1" dirty="0">
                <a:solidFill>
                  <a:srgbClr val="00B050"/>
                </a:solidFill>
                <a:latin typeface="Times New Roman" panose="02020603050405020304" pitchFamily="18" charset="0"/>
                <a:cs typeface="Times New Roman" panose="02020603050405020304" pitchFamily="18" charset="0"/>
              </a:rPr>
              <a:t>, </a:t>
            </a:r>
            <a:r>
              <a:rPr lang="uk-UA" altLang="ko-KR" sz="2400" b="1" dirty="0">
                <a:solidFill>
                  <a:srgbClr val="00B050"/>
                </a:solidFill>
                <a:latin typeface="Times New Roman" panose="02020603050405020304" pitchFamily="18" charset="0"/>
                <a:cs typeface="Times New Roman" panose="02020603050405020304" pitchFamily="18" charset="0"/>
              </a:rPr>
              <a:t>директор КУ «ЦПРПП ВМР»</a:t>
            </a:r>
            <a:endParaRPr kumimoji="0" lang="uk-UA" altLang="ko-KR" sz="2400" b="1" dirty="0">
              <a:solidFill>
                <a:srgbClr val="00B05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altLang="ko-KR" sz="2000" b="1" dirty="0">
                <a:solidFill>
                  <a:srgbClr val="FF0000"/>
                </a:solidFill>
                <a:latin typeface="Times New Roman" panose="02020603050405020304" pitchFamily="18" charset="0"/>
                <a:cs typeface="Times New Roman" panose="02020603050405020304" pitchFamily="18" charset="0"/>
              </a:rPr>
              <a:t>(067) 858 61 59</a:t>
            </a:r>
            <a:r>
              <a:rPr lang="uk-UA" altLang="ko-KR" sz="2000" b="1" dirty="0">
                <a:solidFill>
                  <a:srgbClr val="FF0000"/>
                </a:solidFill>
                <a:latin typeface="Times New Roman" panose="02020603050405020304" pitchFamily="18" charset="0"/>
                <a:cs typeface="Times New Roman" panose="02020603050405020304" pitchFamily="18" charset="0"/>
              </a:rPr>
              <a:t>          </a:t>
            </a:r>
            <a:r>
              <a:rPr lang="en-US" altLang="ko-KR" sz="2000" b="1" dirty="0">
                <a:solidFill>
                  <a:schemeClr val="accent1">
                    <a:lumMod val="75000"/>
                  </a:schemeClr>
                </a:solidFill>
                <a:latin typeface="Times New Roman" panose="02020603050405020304" pitchFamily="18" charset="0"/>
                <a:cs typeface="Times New Roman" panose="02020603050405020304" pitchFamily="18" charset="0"/>
              </a:rPr>
              <a:t>didyk@galaxy.vn.ua</a:t>
            </a:r>
            <a:endParaRPr kumimoji="0" lang="en-US" altLang="ko-KR"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47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7D9702BD-CAE8-4F04-B197-376EDA06A05E}"/>
              </a:ext>
            </a:extLst>
          </p:cNvPr>
          <p:cNvSpPr/>
          <p:nvPr/>
        </p:nvSpPr>
        <p:spPr>
          <a:xfrm>
            <a:off x="837035" y="0"/>
            <a:ext cx="11514356" cy="1200329"/>
          </a:xfrm>
          <a:prstGeom prst="rect">
            <a:avLst/>
          </a:prstGeom>
        </p:spPr>
        <p:txBody>
          <a:bodyPr wrap="square">
            <a:spAutoFit/>
          </a:bodyPr>
          <a:lstStyle/>
          <a:p>
            <a:pPr indent="457200"/>
            <a:r>
              <a:rPr lang="uk-UA" b="1" dirty="0"/>
              <a:t>8. Зруйновані школи</a:t>
            </a:r>
          </a:p>
          <a:p>
            <a:pPr indent="457200"/>
            <a:r>
              <a:rPr lang="uk-UA" dirty="0"/>
              <a:t>3126 закладів освіти </a:t>
            </a:r>
            <a:r>
              <a:rPr lang="uk-UA" dirty="0">
                <a:hlinkClick r:id="rId2"/>
              </a:rPr>
              <a:t>постраждали</a:t>
            </a:r>
            <a:r>
              <a:rPr lang="uk-UA" dirty="0"/>
              <a:t> від бомбардувань та обстрілів, а 337 з них зруйновано повністю.</a:t>
            </a:r>
          </a:p>
          <a:p>
            <a:pPr indent="457200"/>
            <a:r>
              <a:rPr lang="uk-UA" dirty="0"/>
              <a:t>Відновлення шкіл – це один із пріоритетів, які озвучували, зокрема, на Міжнародній конференції з питань відновлення України в </a:t>
            </a:r>
            <a:r>
              <a:rPr lang="uk-UA" dirty="0" err="1"/>
              <a:t>Лугано</a:t>
            </a:r>
            <a:r>
              <a:rPr lang="uk-UA" dirty="0"/>
              <a:t>. </a:t>
            </a:r>
            <a:r>
              <a:rPr lang="uk-UA" b="1" dirty="0"/>
              <a:t>Загалом тут – надія на закордонних партнерів, які допоможуть Україні.</a:t>
            </a:r>
            <a:endParaRPr lang="uk-UA" dirty="0"/>
          </a:p>
        </p:txBody>
      </p:sp>
      <p:sp>
        <p:nvSpPr>
          <p:cNvPr id="4" name="Прямоугольник 1">
            <a:extLst>
              <a:ext uri="{FF2B5EF4-FFF2-40B4-BE49-F238E27FC236}">
                <a16:creationId xmlns:a16="http://schemas.microsoft.com/office/drawing/2014/main" id="{03EF2DAC-EA9D-4E7B-8F97-A18715667C20}"/>
              </a:ext>
            </a:extLst>
          </p:cNvPr>
          <p:cNvSpPr/>
          <p:nvPr/>
        </p:nvSpPr>
        <p:spPr>
          <a:xfrm>
            <a:off x="1002134" y="1101646"/>
            <a:ext cx="10940875" cy="3754874"/>
          </a:xfrm>
          <a:prstGeom prst="rect">
            <a:avLst/>
          </a:prstGeom>
        </p:spPr>
        <p:txBody>
          <a:bodyPr wrap="square">
            <a:spAutoFit/>
          </a:bodyPr>
          <a:lstStyle/>
          <a:p>
            <a:pPr indent="457200"/>
            <a:r>
              <a:rPr lang="uk-UA" sz="1700" b="1" dirty="0"/>
              <a:t>9. Реформа НУШ, яку сповна не реалізовують через війну</a:t>
            </a:r>
          </a:p>
          <a:p>
            <a:pPr indent="457200"/>
            <a:r>
              <a:rPr lang="uk-UA" sz="1700" dirty="0"/>
              <a:t>Реформу НУШ не реалізовують сповна з багатьох причин. </a:t>
            </a:r>
            <a:r>
              <a:rPr lang="uk-UA" sz="1700" b="1" dirty="0"/>
              <a:t>Одна з ключових – проблеми з фінансуванням реформи в 5-6 класах.</a:t>
            </a:r>
            <a:r>
              <a:rPr lang="uk-UA" sz="1700" dirty="0"/>
              <a:t> Через це, зокрема, перший семестр 2022-2023 року учні закінчили без підручників – їх  друкують за кошти донорів. Протягом 2022-2023 </a:t>
            </a:r>
            <a:r>
              <a:rPr lang="uk-UA" sz="1700" dirty="0" err="1"/>
              <a:t>н.р</a:t>
            </a:r>
            <a:r>
              <a:rPr lang="uk-UA" sz="1700" dirty="0"/>
              <a:t>. МОН України вдалося організувати друк таких підручників: </a:t>
            </a:r>
          </a:p>
          <a:p>
            <a:pPr indent="457200"/>
            <a:r>
              <a:rPr lang="uk-UA" sz="1700" dirty="0"/>
              <a:t>-«Математика» – 100 %  від потреби; -«Природничі науки», «Пізнаємо природу», «Довкілля» – 75 % від потреби; -«Українська мова» – 100 % від потреби (очікуємо). </a:t>
            </a:r>
          </a:p>
          <a:p>
            <a:pPr indent="457200"/>
            <a:r>
              <a:rPr lang="ru-RU" sz="1700" b="1" dirty="0"/>
              <a:t>Станом на 24.08.2023 </a:t>
            </a:r>
            <a:r>
              <a:rPr lang="ru-RU" sz="1700" dirty="0"/>
              <a:t>року до </a:t>
            </a:r>
            <a:r>
              <a:rPr lang="ru-RU" sz="1700" dirty="0" err="1"/>
              <a:t>шкіл</a:t>
            </a:r>
            <a:r>
              <a:rPr lang="ru-RU" sz="1700" dirty="0"/>
              <a:t> ВМТГ доставлено 41500 </a:t>
            </a:r>
            <a:r>
              <a:rPr lang="ru-RU" sz="1700" dirty="0" err="1"/>
              <a:t>підручників</a:t>
            </a:r>
            <a:r>
              <a:rPr lang="ru-RU" sz="1700" dirty="0"/>
              <a:t> (82% </a:t>
            </a:r>
            <a:r>
              <a:rPr lang="ru-RU" sz="1700" dirty="0" err="1"/>
              <a:t>від</a:t>
            </a:r>
            <a:r>
              <a:rPr lang="ru-RU" sz="1700" dirty="0"/>
              <a:t> </a:t>
            </a:r>
            <a:r>
              <a:rPr lang="ru-RU" sz="1700" dirty="0" err="1"/>
              <a:t>надрукованих</a:t>
            </a:r>
            <a:r>
              <a:rPr lang="ru-RU" sz="1700" dirty="0"/>
              <a:t>). </a:t>
            </a:r>
            <a:r>
              <a:rPr lang="ru-RU" sz="1700" dirty="0" err="1"/>
              <a:t>Решта</a:t>
            </a:r>
            <a:r>
              <a:rPr lang="ru-RU" sz="1700" dirty="0"/>
              <a:t> </a:t>
            </a:r>
            <a:r>
              <a:rPr lang="ru-RU" sz="1700" dirty="0" err="1"/>
              <a:t>підручників</a:t>
            </a:r>
            <a:r>
              <a:rPr lang="ru-RU" sz="1700" dirty="0"/>
              <a:t> </a:t>
            </a:r>
            <a:r>
              <a:rPr lang="ru-RU" sz="1700" dirty="0" err="1"/>
              <a:t>має</a:t>
            </a:r>
            <a:r>
              <a:rPr lang="ru-RU" sz="1700" dirty="0"/>
              <a:t> бути доставлена </a:t>
            </a:r>
            <a:r>
              <a:rPr lang="ru-RU" sz="1700" dirty="0" err="1"/>
              <a:t>протягом</a:t>
            </a:r>
            <a:r>
              <a:rPr lang="ru-RU" sz="1700" dirty="0"/>
              <a:t> </a:t>
            </a:r>
            <a:r>
              <a:rPr lang="ru-RU" sz="1700" dirty="0" err="1"/>
              <a:t>наступного</a:t>
            </a:r>
            <a:r>
              <a:rPr lang="ru-RU" sz="1700" dirty="0"/>
              <a:t> </a:t>
            </a:r>
            <a:r>
              <a:rPr lang="ru-RU" sz="1700" dirty="0" err="1"/>
              <a:t>тижня</a:t>
            </a:r>
            <a:r>
              <a:rPr lang="ru-RU" sz="1700" dirty="0"/>
              <a:t>. На </a:t>
            </a:r>
            <a:r>
              <a:rPr lang="ru-RU" sz="1700" dirty="0" err="1"/>
              <a:t>сьогодні</a:t>
            </a:r>
            <a:r>
              <a:rPr lang="ru-RU" sz="1700" dirty="0"/>
              <a:t> не </a:t>
            </a:r>
            <a:r>
              <a:rPr lang="ru-RU" sz="1700" dirty="0" err="1"/>
              <a:t>надруковані</a:t>
            </a:r>
            <a:r>
              <a:rPr lang="ru-RU" sz="1700" dirty="0"/>
              <a:t> </a:t>
            </a:r>
            <a:r>
              <a:rPr lang="ru-RU" sz="1700" dirty="0" err="1"/>
              <a:t>такі</a:t>
            </a:r>
            <a:r>
              <a:rPr lang="ru-RU" sz="1700" dirty="0"/>
              <a:t> </a:t>
            </a:r>
            <a:r>
              <a:rPr lang="ru-RU" sz="1700" dirty="0" err="1"/>
              <a:t>підручники</a:t>
            </a:r>
            <a:r>
              <a:rPr lang="ru-RU" sz="1700" dirty="0"/>
              <a:t> для 6 </a:t>
            </a:r>
            <a:r>
              <a:rPr lang="ru-RU" sz="1700" dirty="0" err="1"/>
              <a:t>класів</a:t>
            </a:r>
            <a:r>
              <a:rPr lang="ru-RU" sz="1700" dirty="0"/>
              <a:t>: -«</a:t>
            </a:r>
            <a:r>
              <a:rPr lang="ru-RU" sz="1700" dirty="0" err="1"/>
              <a:t>Географія</a:t>
            </a:r>
            <a:r>
              <a:rPr lang="ru-RU" sz="1700" dirty="0"/>
              <a:t>»; -«</a:t>
            </a:r>
            <a:r>
              <a:rPr lang="ru-RU" sz="1700" dirty="0" err="1"/>
              <a:t>Етика</a:t>
            </a:r>
            <a:r>
              <a:rPr lang="ru-RU" sz="1700" dirty="0"/>
              <a:t>»; -«</a:t>
            </a:r>
            <a:r>
              <a:rPr lang="ru-RU" sz="1700" dirty="0" err="1"/>
              <a:t>Інформатика</a:t>
            </a:r>
            <a:r>
              <a:rPr lang="ru-RU" sz="1700" dirty="0"/>
              <a:t>»; -«</a:t>
            </a:r>
            <a:r>
              <a:rPr lang="ru-RU" sz="1700" dirty="0" err="1"/>
              <a:t>Мистецтво</a:t>
            </a:r>
            <a:r>
              <a:rPr lang="ru-RU" sz="1700" dirty="0"/>
              <a:t>»; -«Культура </a:t>
            </a:r>
            <a:r>
              <a:rPr lang="ru-RU" sz="1700" dirty="0" err="1"/>
              <a:t>добросусідства</a:t>
            </a:r>
            <a:r>
              <a:rPr lang="ru-RU" sz="1700" dirty="0"/>
              <a:t>»; -«</a:t>
            </a:r>
            <a:r>
              <a:rPr lang="ru-RU" sz="1700" dirty="0" err="1"/>
              <a:t>Вчимося</a:t>
            </a:r>
            <a:r>
              <a:rPr lang="ru-RU" sz="1700" dirty="0"/>
              <a:t> </a:t>
            </a:r>
            <a:r>
              <a:rPr lang="ru-RU" sz="1700" dirty="0" err="1"/>
              <a:t>жити</a:t>
            </a:r>
            <a:r>
              <a:rPr lang="ru-RU" sz="1700" dirty="0"/>
              <a:t> разом»; -«</a:t>
            </a:r>
            <a:r>
              <a:rPr lang="ru-RU" sz="1700" dirty="0" err="1"/>
              <a:t>Здоров’я</a:t>
            </a:r>
            <a:r>
              <a:rPr lang="ru-RU" sz="1700" dirty="0"/>
              <a:t>, </a:t>
            </a:r>
            <a:r>
              <a:rPr lang="ru-RU" sz="1700" dirty="0" err="1"/>
              <a:t>безпека</a:t>
            </a:r>
            <a:r>
              <a:rPr lang="ru-RU" sz="1700" dirty="0"/>
              <a:t> та </a:t>
            </a:r>
            <a:r>
              <a:rPr lang="ru-RU" sz="1700" dirty="0" err="1"/>
              <a:t>добробут</a:t>
            </a:r>
            <a:r>
              <a:rPr lang="ru-RU" sz="1700" dirty="0"/>
              <a:t>». </a:t>
            </a:r>
            <a:r>
              <a:rPr lang="uk-UA" sz="1700" dirty="0"/>
              <a:t>Всі електронні версії підручників для 5 та 6 класів НУШ доступні до користування онлайн та завантаження в електронній бібліотеці ІМЗО (</a:t>
            </a:r>
            <a:r>
              <a:rPr lang="en-US" sz="1700" dirty="0">
                <a:hlinkClick r:id="rId3"/>
              </a:rPr>
              <a:t>https://lib.imzo.gov.ua/yelektronn-vers-pdruchnikv/</a:t>
            </a:r>
            <a:r>
              <a:rPr lang="en-US" sz="1700" dirty="0"/>
              <a:t>)</a:t>
            </a:r>
            <a:endParaRPr lang="uk-UA" sz="1700" dirty="0"/>
          </a:p>
          <a:p>
            <a:pPr indent="457200"/>
            <a:r>
              <a:rPr lang="uk-UA" sz="1700" dirty="0"/>
              <a:t>Не було коштів і на підвищення кваліфікації вчителів (найбільше пощастило тим школам, які мали пілотні класи й могли повчитися у своїх колег), а також на матеріально-технічне обладнання (класи не оновлюються і обладнання не купується).</a:t>
            </a:r>
          </a:p>
        </p:txBody>
      </p:sp>
      <p:sp>
        <p:nvSpPr>
          <p:cNvPr id="5" name="Прямоугольник 1">
            <a:extLst>
              <a:ext uri="{FF2B5EF4-FFF2-40B4-BE49-F238E27FC236}">
                <a16:creationId xmlns:a16="http://schemas.microsoft.com/office/drawing/2014/main" id="{17E3E662-8481-4D34-800A-A4DBF96741C2}"/>
              </a:ext>
            </a:extLst>
          </p:cNvPr>
          <p:cNvSpPr/>
          <p:nvPr/>
        </p:nvSpPr>
        <p:spPr>
          <a:xfrm>
            <a:off x="1119465" y="4721593"/>
            <a:ext cx="10949495" cy="1400383"/>
          </a:xfrm>
          <a:prstGeom prst="rect">
            <a:avLst/>
          </a:prstGeom>
        </p:spPr>
        <p:txBody>
          <a:bodyPr wrap="square">
            <a:spAutoFit/>
          </a:bodyPr>
          <a:lstStyle/>
          <a:p>
            <a:pPr indent="457200"/>
            <a:r>
              <a:rPr lang="uk-UA" sz="1700" b="1" dirty="0"/>
              <a:t>10. Через війну не вдається проводити ЗНО</a:t>
            </a:r>
          </a:p>
          <a:p>
            <a:pPr indent="457200"/>
            <a:r>
              <a:rPr lang="uk-UA" sz="1700" dirty="0"/>
              <a:t>ЗНО – це об’єктивна форма оцінювання, ефективний інструмент добору до закладів вищої освіти. Але це – паперове оцінювання, у якому беруть участь абітурієнти, кожен із яких вибирає 3–5 предметів. Учасник оцінювання має прийти в пункт тестування і дві-три години виконувати завдання обраних тестів.</a:t>
            </a:r>
          </a:p>
          <a:p>
            <a:pPr indent="457200"/>
            <a:r>
              <a:rPr lang="uk-UA" sz="1700" b="1" i="1" dirty="0"/>
              <a:t>НМТ не є повноцінною заміною.</a:t>
            </a:r>
          </a:p>
        </p:txBody>
      </p:sp>
      <p:sp>
        <p:nvSpPr>
          <p:cNvPr id="6" name="Прямоугольник 2">
            <a:extLst>
              <a:ext uri="{FF2B5EF4-FFF2-40B4-BE49-F238E27FC236}">
                <a16:creationId xmlns:a16="http://schemas.microsoft.com/office/drawing/2014/main" id="{D8988565-5101-47E7-8936-47AC3DBA3550}"/>
              </a:ext>
            </a:extLst>
          </p:cNvPr>
          <p:cNvSpPr/>
          <p:nvPr/>
        </p:nvSpPr>
        <p:spPr>
          <a:xfrm>
            <a:off x="3424657" y="6108072"/>
            <a:ext cx="7814127" cy="615553"/>
          </a:xfrm>
          <a:prstGeom prst="rect">
            <a:avLst/>
          </a:prstGeom>
        </p:spPr>
        <p:txBody>
          <a:bodyPr wrap="none">
            <a:spAutoFit/>
          </a:bodyPr>
          <a:lstStyle/>
          <a:p>
            <a:pPr algn="ctr"/>
            <a:r>
              <a:rPr lang="uk-UA" sz="1700" b="1" i="1" dirty="0"/>
              <a:t>Доступ до освітнього процесу, забезпечення технічними засобами навчання, </a:t>
            </a:r>
          </a:p>
          <a:p>
            <a:pPr algn="ctr"/>
            <a:r>
              <a:rPr lang="uk-UA" sz="1700" b="1" i="1" dirty="0"/>
              <a:t>механізми адаптації освітнього процесу до викликів….</a:t>
            </a:r>
          </a:p>
        </p:txBody>
      </p:sp>
    </p:spTree>
    <p:extLst>
      <p:ext uri="{BB962C8B-B14F-4D97-AF65-F5344CB8AC3E}">
        <p14:creationId xmlns:p14="http://schemas.microsoft.com/office/powerpoint/2010/main" val="230459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3731" y="45135"/>
            <a:ext cx="11378269" cy="1077218"/>
          </a:xfrm>
          <a:prstGeom prst="rect">
            <a:avLst/>
          </a:prstGeom>
        </p:spPr>
        <p:txBody>
          <a:bodyPr wrap="square">
            <a:spAutoFit/>
          </a:bodyPr>
          <a:lstStyle/>
          <a:p>
            <a:r>
              <a:rPr lang="uk-UA" sz="3200" b="1" dirty="0">
                <a:solidFill>
                  <a:srgbClr val="00B050"/>
                </a:solidFill>
              </a:rPr>
              <a:t>Освітні втрати, ментальне здоров’я, новітні технології в навчанні — ці виклики є актуальними для всього світу. </a:t>
            </a:r>
          </a:p>
        </p:txBody>
      </p:sp>
      <p:sp>
        <p:nvSpPr>
          <p:cNvPr id="5" name="Прямоугольник 4"/>
          <p:cNvSpPr/>
          <p:nvPr/>
        </p:nvSpPr>
        <p:spPr>
          <a:xfrm>
            <a:off x="965200" y="1058827"/>
            <a:ext cx="11036300" cy="646331"/>
          </a:xfrm>
          <a:prstGeom prst="rect">
            <a:avLst/>
          </a:prstGeom>
        </p:spPr>
        <p:txBody>
          <a:bodyPr wrap="square">
            <a:spAutoFit/>
          </a:bodyPr>
          <a:lstStyle/>
          <a:p>
            <a:r>
              <a:rPr lang="uk-UA" dirty="0"/>
              <a:t>Щороку представники більшості країн об’єднуються на </a:t>
            </a:r>
            <a:r>
              <a:rPr lang="en-US" dirty="0"/>
              <a:t>Education World Forum, </a:t>
            </a:r>
            <a:r>
              <a:rPr lang="uk-UA" dirty="0"/>
              <a:t>щоб поділитися досвідом, мотивувати одне одного та спільно долати освітні перешкоди.</a:t>
            </a:r>
          </a:p>
        </p:txBody>
      </p:sp>
      <p:sp>
        <p:nvSpPr>
          <p:cNvPr id="7" name="Прямоугольник 6"/>
          <p:cNvSpPr/>
          <p:nvPr/>
        </p:nvSpPr>
        <p:spPr>
          <a:xfrm>
            <a:off x="965200" y="1705158"/>
            <a:ext cx="10883900" cy="1323439"/>
          </a:xfrm>
          <a:prstGeom prst="rect">
            <a:avLst/>
          </a:prstGeom>
        </p:spPr>
        <p:txBody>
          <a:bodyPr wrap="square">
            <a:spAutoFit/>
          </a:bodyPr>
          <a:lstStyle/>
          <a:p>
            <a:pPr fontAlgn="base"/>
            <a:r>
              <a:rPr lang="uk-UA" sz="1600" dirty="0"/>
              <a:t>Ключовою темою цього форуму була всесвітня освітня криза. Експерти зі Світового банку говорили про те, що пандемія спричинила початок глобальної кризи. При цьому лише 19% країн мають реальні плани з відновлення освітніх втрат.</a:t>
            </a:r>
          </a:p>
          <a:p>
            <a:pPr fontAlgn="base"/>
            <a:r>
              <a:rPr lang="uk-UA" sz="1600" dirty="0"/>
              <a:t>Світовий банк ще минулого року озвучив: вплив </a:t>
            </a:r>
            <a:r>
              <a:rPr lang="uk-UA" sz="1600" dirty="0" err="1"/>
              <a:t>ковіду</a:t>
            </a:r>
            <a:r>
              <a:rPr lang="uk-UA" sz="1600" dirty="0"/>
              <a:t> на освітню систему спричинив збитки на суму 17 трлн доларів для світової економіки.</a:t>
            </a:r>
          </a:p>
          <a:p>
            <a:pPr fontAlgn="base"/>
            <a:r>
              <a:rPr lang="uk-UA" sz="1600" dirty="0"/>
              <a:t>Тому наразі всі топові освітні системи націлені на те, щоб ліквідувати освітні втрати, пов’язані з пандемією.</a:t>
            </a:r>
          </a:p>
        </p:txBody>
      </p:sp>
      <p:sp>
        <p:nvSpPr>
          <p:cNvPr id="8" name="Прямоугольник 7"/>
          <p:cNvSpPr/>
          <p:nvPr/>
        </p:nvSpPr>
        <p:spPr>
          <a:xfrm>
            <a:off x="1130300" y="3027213"/>
            <a:ext cx="11061700" cy="3785652"/>
          </a:xfrm>
          <a:prstGeom prst="rect">
            <a:avLst/>
          </a:prstGeom>
        </p:spPr>
        <p:txBody>
          <a:bodyPr wrap="square">
            <a:spAutoFit/>
          </a:bodyPr>
          <a:lstStyle/>
          <a:p>
            <a:pPr lvl="0" fontAlgn="base"/>
            <a:r>
              <a:rPr lang="uk-UA" sz="1600" b="1" i="1" u="sng" dirty="0">
                <a:solidFill>
                  <a:prstClr val="black"/>
                </a:solidFill>
              </a:rPr>
              <a:t>Експерти визначають низку причин освітньої кризи:</a:t>
            </a:r>
          </a:p>
          <a:p>
            <a:pPr lvl="0" fontAlgn="base"/>
            <a:r>
              <a:rPr lang="uk-UA" sz="1600" b="1" dirty="0">
                <a:solidFill>
                  <a:prstClr val="black"/>
                </a:solidFill>
              </a:rPr>
              <a:t>Вплив пандемії.</a:t>
            </a:r>
            <a:r>
              <a:rPr lang="uk-UA" sz="1600" dirty="0">
                <a:solidFill>
                  <a:prstClr val="black"/>
                </a:solidFill>
              </a:rPr>
              <a:t> Маємо освітні втрати та розриви. Адже нерівність доступу до освіти в часи пандемії лише поглибилася. Дистанційне навчання добре спрацювало в тих країнах, які були до нього готові, які гарно технічно забезпечені та вже використовували технології в навчанні. У тих країнах, де були прогресивні педагоги, хороші інвестиції в освіту та навчання вчителів. А там, де система просідала, </a:t>
            </a:r>
            <a:r>
              <a:rPr lang="uk-UA" sz="1600" dirty="0" err="1">
                <a:solidFill>
                  <a:prstClr val="black"/>
                </a:solidFill>
              </a:rPr>
              <a:t>дистанційка</a:t>
            </a:r>
            <a:r>
              <a:rPr lang="uk-UA" sz="1600" dirty="0">
                <a:solidFill>
                  <a:prstClr val="black"/>
                </a:solidFill>
              </a:rPr>
              <a:t> в рази поглибила освітню нерівність.</a:t>
            </a:r>
            <a:endParaRPr lang="uk-UA" sz="1600" b="1" dirty="0"/>
          </a:p>
          <a:p>
            <a:pPr lvl="0" fontAlgn="base"/>
            <a:r>
              <a:rPr lang="uk-UA" sz="1600" b="1" dirty="0"/>
              <a:t>Учителі йдуть із професії</a:t>
            </a:r>
            <a:r>
              <a:rPr lang="uk-UA" sz="1600" dirty="0"/>
              <a:t>, особливо молоді. Міністр освіти ПАР зазначив, що вчителі, пропрацювавши у школах три роки, змінюють професію та шукають інших можливостей з більшими зарплатами. Педагогів і так не вистачає, додається відтік молодих кадрів. Ця проблема є в багатьох державах. Навіть у країнах середнього розвитку та розвинених.</a:t>
            </a:r>
          </a:p>
          <a:p>
            <a:pPr lvl="0" fontAlgn="base"/>
            <a:r>
              <a:rPr lang="uk-UA" sz="1600" b="1" dirty="0"/>
              <a:t>Мігранти, переселенці, біженці</a:t>
            </a:r>
            <a:r>
              <a:rPr lang="uk-UA" sz="1600" dirty="0"/>
              <a:t>. Війна в Україні та інших країнах є причиною великого потоку мігрантів. Відповідно, дітей потрібно навчати, інтегрувати в освітні системи. За останні два роки, за оцінками експертів, у світі близько 60 </a:t>
            </a:r>
            <a:r>
              <a:rPr lang="uk-UA" sz="1600" dirty="0" err="1"/>
              <a:t>млн</a:t>
            </a:r>
            <a:r>
              <a:rPr lang="uk-UA" sz="1600" dirty="0"/>
              <a:t> переміщених дітей, яких потрібно інтегрувати в освітній процес. А вони часто не володіють мовою країни, в яку приїздять. І це виклик, що вимагає швидкої реакції від місцевих очільників освіти. Тому такими важливими є інклюзивні програми для дітей-переселенців.</a:t>
            </a:r>
          </a:p>
          <a:p>
            <a:pPr lvl="0" fontAlgn="base"/>
            <a:r>
              <a:rPr lang="uk-UA" sz="1600" b="1" dirty="0"/>
              <a:t>Війни</a:t>
            </a:r>
            <a:r>
              <a:rPr lang="uk-UA" sz="1600" dirty="0"/>
              <a:t>. Особливо в тих регіонах, де вони тривають досить довго. Наприклад, у Сирії війна триває близько 12 років. І в деяких регіонах виросло ціле покоління дітей, які зовсім не мали доступу до освіти.</a:t>
            </a:r>
          </a:p>
        </p:txBody>
      </p:sp>
    </p:spTree>
    <p:extLst>
      <p:ext uri="{BB962C8B-B14F-4D97-AF65-F5344CB8AC3E}">
        <p14:creationId xmlns:p14="http://schemas.microsoft.com/office/powerpoint/2010/main" val="233644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00" y="162342"/>
            <a:ext cx="10807700" cy="2862322"/>
          </a:xfrm>
          <a:prstGeom prst="rect">
            <a:avLst/>
          </a:prstGeom>
        </p:spPr>
        <p:txBody>
          <a:bodyPr wrap="square">
            <a:spAutoFit/>
          </a:bodyPr>
          <a:lstStyle/>
          <a:p>
            <a:pPr algn="ctr"/>
            <a:r>
              <a:rPr lang="uk-UA" sz="3600" b="1" dirty="0">
                <a:solidFill>
                  <a:srgbClr val="00B050"/>
                </a:solidFill>
              </a:rPr>
              <a:t>Освітні тренди</a:t>
            </a:r>
            <a:endParaRPr lang="uk-UA" sz="3600" dirty="0">
              <a:solidFill>
                <a:srgbClr val="00B050"/>
              </a:solidFill>
            </a:endParaRPr>
          </a:p>
          <a:p>
            <a:r>
              <a:rPr lang="uk-UA" b="1" dirty="0" err="1"/>
              <a:t>Гейміфікація</a:t>
            </a:r>
            <a:r>
              <a:rPr lang="uk-UA" b="1" dirty="0"/>
              <a:t> і технології</a:t>
            </a:r>
            <a:endParaRPr lang="uk-UA" dirty="0"/>
          </a:p>
          <a:p>
            <a:r>
              <a:rPr lang="uk-UA" dirty="0"/>
              <a:t>Один із трендів, які називають експерти, — технологізація освітнього процесу. Змішаний формат показав свою ефективність там, де був якісний фундамент. І зараз багато країн використовують технології як один з інструментів подолання освітньої кризи.</a:t>
            </a:r>
          </a:p>
          <a:p>
            <a:pPr fontAlgn="base"/>
            <a:r>
              <a:rPr lang="uk-UA" dirty="0"/>
              <a:t>Штучний інтелект — це одна з ключових тем, що цікавить учителів, викликає шквал суперечливих запитань та обговорень. Засновник організації </a:t>
            </a:r>
            <a:r>
              <a:rPr lang="uk-UA" dirty="0" err="1"/>
              <a:t>Code.org</a:t>
            </a:r>
            <a:r>
              <a:rPr lang="uk-UA" dirty="0"/>
              <a:t> </a:t>
            </a:r>
            <a:r>
              <a:rPr lang="uk-UA" dirty="0" err="1"/>
              <a:t>Хаді</a:t>
            </a:r>
            <a:r>
              <a:rPr lang="uk-UA" dirty="0"/>
              <a:t> </a:t>
            </a:r>
            <a:r>
              <a:rPr lang="uk-UA" dirty="0" err="1"/>
              <a:t>Партові</a:t>
            </a:r>
            <a:r>
              <a:rPr lang="uk-UA" dirty="0"/>
              <a:t> говорить про те, що чим швидше і якісніше вчителі опанують ШІ, тим краще буде організований навчальний процес. Адже це допоможе і вчителям в їхній роботі, і дітям в опануванні сучасних навичок, які їм необхідні.</a:t>
            </a:r>
          </a:p>
        </p:txBody>
      </p:sp>
      <p:sp>
        <p:nvSpPr>
          <p:cNvPr id="3" name="Прямоугольник 2"/>
          <p:cNvSpPr/>
          <p:nvPr/>
        </p:nvSpPr>
        <p:spPr>
          <a:xfrm>
            <a:off x="914400" y="3024664"/>
            <a:ext cx="10883900" cy="1477328"/>
          </a:xfrm>
          <a:prstGeom prst="rect">
            <a:avLst/>
          </a:prstGeom>
        </p:spPr>
        <p:txBody>
          <a:bodyPr wrap="square">
            <a:spAutoFit/>
          </a:bodyPr>
          <a:lstStyle/>
          <a:p>
            <a:pPr fontAlgn="base"/>
            <a:r>
              <a:rPr lang="uk-UA" b="1" dirty="0" err="1"/>
              <a:t>Інклюзивність</a:t>
            </a:r>
            <a:endParaRPr lang="uk-UA" dirty="0"/>
          </a:p>
          <a:p>
            <a:pPr fontAlgn="base"/>
            <a:r>
              <a:rPr lang="uk-UA" dirty="0"/>
              <a:t>Цей тренд зберігає свою актуальність, адже я чую про нього на кожному форумі, який відвідую. Але цікаво, що це поняття обговорюють ширше. Наприклад, діти переселенців та їхня інтеграція в навчальний процес — це теж про інклюзію. Навчання дітей з різних соціальних прошарків також її стосується. Тобто світове поняття інклюзії значно ширше, ніж ми звикли його сприймати в Україні.</a:t>
            </a:r>
          </a:p>
        </p:txBody>
      </p:sp>
      <p:sp>
        <p:nvSpPr>
          <p:cNvPr id="4" name="Прямоугольник 3"/>
          <p:cNvSpPr/>
          <p:nvPr/>
        </p:nvSpPr>
        <p:spPr>
          <a:xfrm>
            <a:off x="1282700" y="4623138"/>
            <a:ext cx="10515600" cy="1477328"/>
          </a:xfrm>
          <a:prstGeom prst="rect">
            <a:avLst/>
          </a:prstGeom>
        </p:spPr>
        <p:txBody>
          <a:bodyPr wrap="square">
            <a:spAutoFit/>
          </a:bodyPr>
          <a:lstStyle/>
          <a:p>
            <a:pPr fontAlgn="base"/>
            <a:r>
              <a:rPr lang="uk-UA" b="1" dirty="0"/>
              <a:t>Партнерство</a:t>
            </a:r>
            <a:endParaRPr lang="uk-UA" dirty="0"/>
          </a:p>
          <a:p>
            <a:pPr fontAlgn="base"/>
            <a:r>
              <a:rPr lang="uk-UA" dirty="0"/>
              <a:t>Це про взаємодію школи, батьків, дітей та громади. Ми звикли до трикутника партнерства — школа, батьки, діти. Коли додається громада, школа стає певним осередком, місцем розвитку громади. Вона може ініціювати різні </a:t>
            </a:r>
            <a:r>
              <a:rPr lang="uk-UA" dirty="0" err="1"/>
              <a:t>проєкти</a:t>
            </a:r>
            <a:r>
              <a:rPr lang="uk-UA" dirty="0"/>
              <a:t> всередині. Батьки зі шкільною адміністрацією та дітьми можуть розв’язувати проблеми місцевих громад.</a:t>
            </a:r>
          </a:p>
        </p:txBody>
      </p:sp>
    </p:spTree>
    <p:extLst>
      <p:ext uri="{BB962C8B-B14F-4D97-AF65-F5344CB8AC3E}">
        <p14:creationId xmlns:p14="http://schemas.microsoft.com/office/powerpoint/2010/main" val="78138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7600" y="476052"/>
            <a:ext cx="10883900" cy="5632311"/>
          </a:xfrm>
          <a:prstGeom prst="rect">
            <a:avLst/>
          </a:prstGeom>
        </p:spPr>
        <p:txBody>
          <a:bodyPr wrap="square">
            <a:spAutoFit/>
          </a:bodyPr>
          <a:lstStyle/>
          <a:p>
            <a:pPr algn="ctr" fontAlgn="base"/>
            <a:r>
              <a:rPr lang="uk-UA" sz="3600" b="1" dirty="0">
                <a:solidFill>
                  <a:srgbClr val="00B050"/>
                </a:solidFill>
              </a:rPr>
              <a:t>Ідеї для української освіти</a:t>
            </a:r>
            <a:endParaRPr lang="uk-UA" sz="3600" dirty="0">
              <a:solidFill>
                <a:srgbClr val="00B050"/>
              </a:solidFill>
            </a:endParaRPr>
          </a:p>
          <a:p>
            <a:pPr fontAlgn="base"/>
            <a:r>
              <a:rPr lang="uk-UA" dirty="0"/>
              <a:t>Деякі ідеї з </a:t>
            </a:r>
            <a:r>
              <a:rPr lang="uk-UA" dirty="0" err="1"/>
              <a:t>Education</a:t>
            </a:r>
            <a:r>
              <a:rPr lang="uk-UA" dirty="0"/>
              <a:t> </a:t>
            </a:r>
            <a:r>
              <a:rPr lang="uk-UA" dirty="0" err="1"/>
              <a:t>World</a:t>
            </a:r>
            <a:r>
              <a:rPr lang="uk-UA" dirty="0"/>
              <a:t> </a:t>
            </a:r>
            <a:r>
              <a:rPr lang="uk-UA" dirty="0" err="1"/>
              <a:t>Forum</a:t>
            </a:r>
            <a:r>
              <a:rPr lang="uk-UA" dirty="0"/>
              <a:t> які можливо втілити в українському освітньому просторі. </a:t>
            </a:r>
          </a:p>
          <a:p>
            <a:pPr fontAlgn="base"/>
            <a:endParaRPr lang="uk-UA" dirty="0"/>
          </a:p>
          <a:p>
            <a:pPr fontAlgn="base"/>
            <a:r>
              <a:rPr lang="uk-UA" b="1" dirty="0"/>
              <a:t>Турбота про ментальне здоров’я.</a:t>
            </a:r>
            <a:r>
              <a:rPr lang="uk-UA" dirty="0"/>
              <a:t> Це також один з освітніх трендів, про який говорили на форумі. Хотілося б, щоб ментальне здоров’я було основою освітнього процесу в Україні. Враховуючи фактор пандемії та війни, для нас важливою є турбота про психоемоційний стан.</a:t>
            </a:r>
          </a:p>
          <a:p>
            <a:pPr fontAlgn="base"/>
            <a:r>
              <a:rPr lang="uk-UA" dirty="0"/>
              <a:t>Є різні способи, як можна впроваджувати турботу про ментальне здоров’я в навчальний процес. Це можуть бути щоденні ресурсні практики для вчителів і дітей. Наприклад, йога, дихальні вправи чи спортивні заняття.</a:t>
            </a:r>
          </a:p>
          <a:p>
            <a:pPr fontAlgn="base"/>
            <a:r>
              <a:rPr lang="uk-UA" dirty="0"/>
              <a:t>Результати навчання й оцінки — це, безперечно, важливо. Проте слід розуміти: сприймати навчальний матеріал дитина може лише тоді, коли вона психологічно стабільна та здорова. Так само вчителі можуть щось давати лише тоді, коли самі наповнені. Тому мені дуже хотілося б, щоб в Україні на рівні держави були впроваджені якісні програми підтримки ментального здоров’я.</a:t>
            </a:r>
          </a:p>
          <a:p>
            <a:pPr fontAlgn="base"/>
            <a:r>
              <a:rPr lang="uk-UA" b="1" dirty="0"/>
              <a:t>Максимально ефективне використання фінансів, що виділяються на освіту.</a:t>
            </a:r>
            <a:r>
              <a:rPr lang="uk-UA" dirty="0"/>
              <a:t> Незалежно від того, чи це державні, чи донорські кошти. Щоб утілити це, проводять дослідження запропонованих ініціатив. І кошти виділяють туди, де на основі перевірених даних передбачаються суттєві позитивні зміни.</a:t>
            </a:r>
          </a:p>
          <a:p>
            <a:pPr fontAlgn="base"/>
            <a:r>
              <a:rPr lang="uk-UA" dirty="0"/>
              <a:t>Це добре працює на рівні різних систем: і там, де обмежене фінансування освіти, і там, де його достатньо.</a:t>
            </a:r>
          </a:p>
          <a:p>
            <a:pPr fontAlgn="base"/>
            <a:r>
              <a:rPr lang="uk-UA" dirty="0"/>
              <a:t>Дуже хотілося б в Україні запровадити таку практику, коли є чітке розуміння та аналіз проблематики, проведені певні пілотні дослідження, що показують ефективність використання коштів. І лише тоді виділяють гроші на ті чи ті речі.</a:t>
            </a:r>
          </a:p>
        </p:txBody>
      </p:sp>
    </p:spTree>
    <p:extLst>
      <p:ext uri="{BB962C8B-B14F-4D97-AF65-F5344CB8AC3E}">
        <p14:creationId xmlns:p14="http://schemas.microsoft.com/office/powerpoint/2010/main" val="165961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upload.wikimedia.org/wikipedia/commons/thumb/2/2e/Pareto_principle.svg/220px-Pareto_principle.svg.png"/>
          <p:cNvPicPr/>
          <p:nvPr/>
        </p:nvPicPr>
        <p:blipFill>
          <a:blip r:embed="rId2">
            <a:extLst>
              <a:ext uri="{28A0092B-C50C-407E-A947-70E740481C1C}">
                <a14:useLocalDpi xmlns:a14="http://schemas.microsoft.com/office/drawing/2010/main" val="0"/>
              </a:ext>
            </a:extLst>
          </a:blip>
          <a:srcRect/>
          <a:stretch>
            <a:fillRect/>
          </a:stretch>
        </p:blipFill>
        <p:spPr bwMode="auto">
          <a:xfrm>
            <a:off x="-277790" y="72851"/>
            <a:ext cx="1500505" cy="933450"/>
          </a:xfrm>
          <a:prstGeom prst="rect">
            <a:avLst/>
          </a:prstGeom>
          <a:noFill/>
          <a:ln>
            <a:noFill/>
          </a:ln>
        </p:spPr>
      </p:pic>
      <p:sp>
        <p:nvSpPr>
          <p:cNvPr id="4" name="Прямоугольник 3"/>
          <p:cNvSpPr/>
          <p:nvPr/>
        </p:nvSpPr>
        <p:spPr>
          <a:xfrm>
            <a:off x="1074956" y="279517"/>
            <a:ext cx="10972800" cy="5909310"/>
          </a:xfrm>
          <a:prstGeom prst="rect">
            <a:avLst/>
          </a:prstGeom>
        </p:spPr>
        <p:txBody>
          <a:bodyPr wrap="square">
            <a:spAutoFit/>
          </a:bodyPr>
          <a:lstStyle/>
          <a:p>
            <a:r>
              <a:rPr lang="uk-UA" b="1" dirty="0">
                <a:solidFill>
                  <a:srgbClr val="00B050"/>
                </a:solidFill>
              </a:rPr>
              <a:t>Закон Парето </a:t>
            </a:r>
            <a:r>
              <a:rPr lang="uk-UA" dirty="0"/>
              <a:t>(також відомий як правило Парето 80—20) емпіричне правило, описане Джозефом </a:t>
            </a:r>
            <a:r>
              <a:rPr lang="uk-UA" dirty="0" err="1"/>
              <a:t>Мозесом</a:t>
            </a:r>
            <a:r>
              <a:rPr lang="uk-UA" dirty="0"/>
              <a:t> </a:t>
            </a:r>
            <a:r>
              <a:rPr lang="uk-UA" dirty="0" err="1"/>
              <a:t>Юраном</a:t>
            </a:r>
            <a:r>
              <a:rPr lang="uk-UA" dirty="0"/>
              <a:t> (назване на честь економіста і соціолога </a:t>
            </a:r>
            <a:r>
              <a:rPr lang="uk-UA" dirty="0" err="1"/>
              <a:t>Вільфредо</a:t>
            </a:r>
            <a:r>
              <a:rPr lang="uk-UA" dirty="0"/>
              <a:t> Парето), яке в найбільш загальному вигляді формулюється так: «20% зусиль дають 80% результату, а інші 80% зусиль - лише 20% результату».</a:t>
            </a:r>
          </a:p>
          <a:p>
            <a:r>
              <a:rPr lang="uk-UA" dirty="0"/>
              <a:t>Правило </a:t>
            </a:r>
            <a:r>
              <a:rPr lang="uk-UA" dirty="0" err="1"/>
              <a:t>Парето</a:t>
            </a:r>
            <a:r>
              <a:rPr lang="uk-UA" dirty="0"/>
              <a:t> може використовуватися як базова установка під час аналізу чинників ефективності будь-якої діяльності і оптимізації її результатів. </a:t>
            </a:r>
          </a:p>
          <a:p>
            <a:r>
              <a:rPr lang="uk-UA" dirty="0"/>
              <a:t>Це універсальний принцип оптимізації діяльності: якщо ми зможемо правильно обрати мінімум найважливіших дій, ми отримаємо  80% від запланованого результату.</a:t>
            </a:r>
          </a:p>
          <a:p>
            <a:r>
              <a:rPr lang="uk-UA" dirty="0"/>
              <a:t>                                                     </a:t>
            </a:r>
            <a:r>
              <a:rPr lang="uk-UA" i="1" u="sng" dirty="0"/>
              <a:t>Наслідки принципу </a:t>
            </a:r>
            <a:r>
              <a:rPr lang="uk-UA" i="1" u="sng" dirty="0" err="1"/>
              <a:t>Парето</a:t>
            </a:r>
            <a:endParaRPr lang="uk-UA" i="1" u="sng" dirty="0"/>
          </a:p>
          <a:p>
            <a:pPr lvl="0"/>
            <a:r>
              <a:rPr lang="uk-UA" dirty="0"/>
              <a:t>Є небагато значущих чинників, які радикально впливають на якість роботи нашої школи. Досягнення бажаних результатів спричиняється невеликою частиною факторів чи дій.</a:t>
            </a:r>
          </a:p>
          <a:p>
            <a:pPr lvl="0"/>
            <a:r>
              <a:rPr lang="uk-UA" dirty="0"/>
              <a:t>Більша частина зусиль є «марною працею» і не призводить до бажаного результату, тому слід знайти «ключові напрямки», куди вкласти 20 % зусиль, щоб отримати 80 % результату.</a:t>
            </a:r>
          </a:p>
          <a:p>
            <a:r>
              <a:rPr lang="uk-UA" dirty="0"/>
              <a:t>                                                   </a:t>
            </a:r>
            <a:r>
              <a:rPr lang="uk-UA" b="1" dirty="0"/>
              <a:t>Завершіть  речення:</a:t>
            </a:r>
            <a:endParaRPr lang="uk-UA" dirty="0"/>
          </a:p>
          <a:p>
            <a:pPr marL="285750" lvl="0" indent="-285750">
              <a:buFont typeface="Wingdings" panose="05000000000000000000" pitchFamily="2" charset="2"/>
              <a:buChar char="Ø"/>
            </a:pPr>
            <a:r>
              <a:rPr lang="uk-UA" dirty="0"/>
              <a:t>У нашій школі «20% зусиль, які дають 80%» результату це…</a:t>
            </a:r>
          </a:p>
          <a:p>
            <a:pPr marL="285750" lvl="0" indent="-285750">
              <a:buFont typeface="Wingdings" panose="05000000000000000000" pitchFamily="2" charset="2"/>
              <a:buChar char="Ø"/>
            </a:pPr>
            <a:r>
              <a:rPr lang="uk-UA" dirty="0"/>
              <a:t>Діями(колективними чи індивідуальними), які є не справляють реального впливу на досягнення бажаного результату і призводять лише до непродуктивного марнування часу та зусиль є…</a:t>
            </a:r>
          </a:p>
          <a:p>
            <a:pPr marL="285750" lvl="0" indent="-285750">
              <a:buFont typeface="Wingdings" panose="05000000000000000000" pitchFamily="2" charset="2"/>
              <a:buChar char="Ø"/>
            </a:pPr>
            <a:r>
              <a:rPr lang="uk-UA" dirty="0"/>
              <a:t>Саме на наступних зусиллях нам треба в першу чергу сфокусуватися для того, щоб досягнути прориву до нової якості освіти…</a:t>
            </a:r>
          </a:p>
          <a:p>
            <a:pPr marL="285750" indent="-285750">
              <a:buFont typeface="Wingdings" panose="05000000000000000000" pitchFamily="2" charset="2"/>
              <a:buChar char="Ø"/>
            </a:pPr>
            <a:r>
              <a:rPr lang="uk-UA" dirty="0"/>
              <a:t>Яка ваша думка щодо наступної інтерпретації принципу </a:t>
            </a:r>
            <a:r>
              <a:rPr lang="uk-UA" dirty="0" err="1"/>
              <a:t>Парето</a:t>
            </a:r>
            <a:r>
              <a:rPr lang="uk-UA" dirty="0"/>
              <a:t> стосовно зусиль, які прикладаються до учнів:  на 80% учнів припадає  20% зусиль педагога, а інші 20%(обдарованих і тих, що вимагають особливої педагогічної уваги) потребують докладання 80% зусиль? </a:t>
            </a:r>
          </a:p>
        </p:txBody>
      </p:sp>
    </p:spTree>
    <p:extLst>
      <p:ext uri="{BB962C8B-B14F-4D97-AF65-F5344CB8AC3E}">
        <p14:creationId xmlns:p14="http://schemas.microsoft.com/office/powerpoint/2010/main" val="180053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5872" y="129570"/>
            <a:ext cx="9950160" cy="646331"/>
          </a:xfrm>
          <a:prstGeom prst="rect">
            <a:avLst/>
          </a:prstGeom>
        </p:spPr>
        <p:txBody>
          <a:bodyPr wrap="none">
            <a:spAutoFit/>
          </a:bodyPr>
          <a:lstStyle/>
          <a:p>
            <a:pPr algn="ctr"/>
            <a:r>
              <a:rPr lang="uk-UA" sz="3600" dirty="0">
                <a:solidFill>
                  <a:srgbClr val="00B050"/>
                </a:solidFill>
              </a:rPr>
              <a:t>ТОП-методи Нематеріальної Мотивації Колективу</a:t>
            </a:r>
          </a:p>
        </p:txBody>
      </p:sp>
      <p:sp>
        <p:nvSpPr>
          <p:cNvPr id="3" name="Прямоугольник 2"/>
          <p:cNvSpPr/>
          <p:nvPr/>
        </p:nvSpPr>
        <p:spPr>
          <a:xfrm>
            <a:off x="1080199" y="761058"/>
            <a:ext cx="11036300" cy="369332"/>
          </a:xfrm>
          <a:prstGeom prst="rect">
            <a:avLst/>
          </a:prstGeom>
        </p:spPr>
        <p:txBody>
          <a:bodyPr wrap="square">
            <a:spAutoFit/>
          </a:bodyPr>
          <a:lstStyle/>
          <a:p>
            <a:r>
              <a:rPr lang="ru-RU" dirty="0" err="1"/>
              <a:t>Низька</a:t>
            </a:r>
            <a:r>
              <a:rPr lang="ru-RU" dirty="0"/>
              <a:t> </a:t>
            </a:r>
            <a:r>
              <a:rPr lang="ru-RU" dirty="0" err="1"/>
              <a:t>мотивація</a:t>
            </a:r>
            <a:r>
              <a:rPr lang="ru-RU" dirty="0"/>
              <a:t> персоналу та </a:t>
            </a:r>
            <a:r>
              <a:rPr lang="ru-RU" dirty="0" err="1"/>
              <a:t>відсутність</a:t>
            </a:r>
            <a:r>
              <a:rPr lang="ru-RU" dirty="0"/>
              <a:t> </a:t>
            </a:r>
            <a:r>
              <a:rPr lang="ru-RU" dirty="0" err="1"/>
              <a:t>інтересу</a:t>
            </a:r>
            <a:r>
              <a:rPr lang="ru-RU" dirty="0"/>
              <a:t> до </a:t>
            </a:r>
            <a:r>
              <a:rPr lang="ru-RU" dirty="0" err="1"/>
              <a:t>роботи</a:t>
            </a:r>
            <a:r>
              <a:rPr lang="ru-RU" dirty="0"/>
              <a:t> - одна з </a:t>
            </a:r>
            <a:r>
              <a:rPr lang="ru-RU" dirty="0" err="1"/>
              <a:t>найактуальніших</a:t>
            </a:r>
            <a:r>
              <a:rPr lang="ru-RU" dirty="0"/>
              <a:t> проблем </a:t>
            </a:r>
            <a:r>
              <a:rPr lang="ru-RU" dirty="0" err="1"/>
              <a:t>сьогодення</a:t>
            </a:r>
            <a:r>
              <a:rPr lang="ru-RU" dirty="0"/>
              <a:t>. </a:t>
            </a:r>
            <a:endParaRPr lang="uk-UA" dirty="0"/>
          </a:p>
        </p:txBody>
      </p:sp>
      <p:sp>
        <p:nvSpPr>
          <p:cNvPr id="4" name="Прямоугольник 3"/>
          <p:cNvSpPr/>
          <p:nvPr/>
        </p:nvSpPr>
        <p:spPr>
          <a:xfrm>
            <a:off x="1164089" y="1397674"/>
            <a:ext cx="6096000" cy="2585323"/>
          </a:xfrm>
          <a:prstGeom prst="rect">
            <a:avLst/>
          </a:prstGeom>
        </p:spPr>
        <p:txBody>
          <a:bodyPr>
            <a:spAutoFit/>
          </a:bodyPr>
          <a:lstStyle/>
          <a:p>
            <a:pPr algn="just"/>
            <a:r>
              <a:rPr lang="uk-UA" dirty="0"/>
              <a:t>Методи підвищення мотивації можна умовно поділити на дві групи: матеріальні та нематеріальні. Матеріальні методи – грошові винагороди та заохочення до успіхів за допомогою матеріальних благ – не можна назвати надійними. Зазвичай вони дозволяють мотивувати персонал лише на нетривалий час. А у довгостроковій перспективі взагалі можуть призвести до того, що працівники перестануть щось робити, поки не отримають якусь нагороду за виконання своєї роботи.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35" y="1692614"/>
            <a:ext cx="4421233" cy="391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164089" y="4461433"/>
            <a:ext cx="5429658" cy="1477328"/>
          </a:xfrm>
          <a:prstGeom prst="rect">
            <a:avLst/>
          </a:prstGeom>
        </p:spPr>
        <p:txBody>
          <a:bodyPr wrap="square">
            <a:spAutoFit/>
          </a:bodyPr>
          <a:lstStyle/>
          <a:p>
            <a:pPr algn="just"/>
            <a:r>
              <a:rPr lang="uk-UA" dirty="0"/>
              <a:t>Звичайно, ми живемо у матеріальному світі, в якому неможливо мати безпеку та базовий комфорт, не маючи грошей. Тому гідна заробітна плата та хороші умови роботи є необхідними для того, щоб Ваші робітники хотіли працювати.</a:t>
            </a:r>
          </a:p>
        </p:txBody>
      </p:sp>
    </p:spTree>
    <p:extLst>
      <p:ext uri="{BB962C8B-B14F-4D97-AF65-F5344CB8AC3E}">
        <p14:creationId xmlns:p14="http://schemas.microsoft.com/office/powerpoint/2010/main" val="264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100" y="56446"/>
            <a:ext cx="9139689" cy="3570208"/>
          </a:xfrm>
          <a:prstGeom prst="rect">
            <a:avLst/>
          </a:prstGeom>
        </p:spPr>
        <p:txBody>
          <a:bodyPr wrap="square">
            <a:spAutoFit/>
          </a:bodyPr>
          <a:lstStyle/>
          <a:p>
            <a:r>
              <a:rPr lang="uk-UA" sz="2800" dirty="0">
                <a:solidFill>
                  <a:srgbClr val="00B050"/>
                </a:solidFill>
              </a:rPr>
              <a:t>1. Похвала</a:t>
            </a:r>
          </a:p>
          <a:p>
            <a:pPr algn="just"/>
            <a:r>
              <a:rPr lang="uk-UA" dirty="0"/>
              <a:t>Один із найкращих методів збільшити ентузіазм працівників у роботі - це похвала та підтвердження досягнень робітників. </a:t>
            </a:r>
            <a:br>
              <a:rPr lang="uk-UA" dirty="0"/>
            </a:br>
            <a:r>
              <a:rPr lang="uk-UA" dirty="0"/>
              <a:t>Коли Ви висловлюєте подяку працівникам за хорошу роботу або досягнення, Ви показуєте, що цінуєте все, що вони роблять. Не випадково на сайтах багатьох міжнародних корпорацій є розділ із найкращими працівниками року, де можна побачити їхні досягнення. Таким чином відбувається мотивація робітників працювати з більшою віддачею та добиватися ще кращих результатів. Підтвердження працівникам того, що їхні дії приносять користь і становлять цінність, можна порівняти з “підзарядкою”, яка дає працівникам новий запас сил задля досягнення поставленої мети. Навіть простого "дякую за хорошу роботу" часом може бути достатньо, щоб підвищити </a:t>
            </a:r>
            <a:r>
              <a:rPr lang="uk-UA" dirty="0" err="1"/>
              <a:t>залученість</a:t>
            </a:r>
            <a:r>
              <a:rPr lang="uk-UA" dirty="0"/>
              <a:t> працівника і збільшити ефективність його роботи.</a:t>
            </a: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0" y="1163972"/>
            <a:ext cx="2190750" cy="1654728"/>
          </a:xfrm>
          <a:prstGeom prst="rect">
            <a:avLst/>
          </a:prstGeom>
          <a:noFill/>
        </p:spPr>
      </p:pic>
      <p:sp>
        <p:nvSpPr>
          <p:cNvPr id="4" name="Прямоугольник 3"/>
          <p:cNvSpPr/>
          <p:nvPr/>
        </p:nvSpPr>
        <p:spPr>
          <a:xfrm>
            <a:off x="1111163" y="3565884"/>
            <a:ext cx="11010929" cy="3139321"/>
          </a:xfrm>
          <a:prstGeom prst="rect">
            <a:avLst/>
          </a:prstGeom>
        </p:spPr>
        <p:txBody>
          <a:bodyPr wrap="square">
            <a:spAutoFit/>
          </a:bodyPr>
          <a:lstStyle/>
          <a:p>
            <a:pPr algn="just"/>
            <a:r>
              <a:rPr lang="uk-UA" dirty="0"/>
              <a:t>Якщо керівник не висловлює подяку підлеглим за їхні успіхи і не відзначає їх досягнення, то працівники починають думати, що їхні зусилля та внесок у розвиток просто не помічають. Таким чином, керівник поступово знищує у </a:t>
            </a:r>
            <a:r>
              <a:rPr lang="uk-UA" dirty="0" err="1"/>
              <a:t>персонала</a:t>
            </a:r>
            <a:r>
              <a:rPr lang="uk-UA" dirty="0"/>
              <a:t> будь-яке бажання працювати. Те, що працівники почуваються недооціненими і вважають, що керівництво не помічає, скільки вони роблять, дуже часто стає причиною звільнення. Пам'ятайте, що Ви можете втратити розумних працівників, якщо не будете показувати їм, що помічаєте і цінуєте досягнуті ними результати.</a:t>
            </a:r>
            <a:br>
              <a:rPr lang="uk-UA" dirty="0"/>
            </a:br>
            <a:r>
              <a:rPr lang="uk-UA" dirty="0"/>
              <a:t>Хочу звернути Вашу увагу на те, що відзначати похвалою потрібно лише реальні досягнення персоналу. Не потрібно незаслужено хвалити працівників, це приносить більше шкоди, ніж користі. Якщо хтось з Ваших підлеглих робить помилки в роботі, не потрібно заплющувати на це очі та вигадувати приводи, за які можна його похвалити. Варто сказати йому про те, що він робить не так і як він може це виправити. Але коли він виправить свою помилку, обов'язково потрібно дати йому підтвердження того, що Ви це побачили та оцінили.</a:t>
            </a:r>
          </a:p>
        </p:txBody>
      </p:sp>
    </p:spTree>
    <p:extLst>
      <p:ext uri="{BB962C8B-B14F-4D97-AF65-F5344CB8AC3E}">
        <p14:creationId xmlns:p14="http://schemas.microsoft.com/office/powerpoint/2010/main" val="313134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910" y="0"/>
            <a:ext cx="11336090" cy="2185214"/>
          </a:xfrm>
          <a:prstGeom prst="rect">
            <a:avLst/>
          </a:prstGeom>
        </p:spPr>
        <p:txBody>
          <a:bodyPr wrap="square">
            <a:spAutoFit/>
          </a:bodyPr>
          <a:lstStyle/>
          <a:p>
            <a:pPr algn="just"/>
            <a:r>
              <a:rPr lang="uk-UA" sz="2800" b="1" dirty="0">
                <a:solidFill>
                  <a:srgbClr val="00B050"/>
                </a:solidFill>
              </a:rPr>
              <a:t>2. Роз'яснення мети</a:t>
            </a:r>
          </a:p>
          <a:p>
            <a:pPr algn="just"/>
            <a:r>
              <a:rPr lang="uk-UA" dirty="0"/>
              <a:t>Ви помічали, що ми втомлюємося від будь-якої діяльності, якщо займаємося нею без мети? Як правило, робота без мети не має для людини жодної цінності і швидко набридає їй. Тільки коли ми прагнемо якоїсь мети, у нас є бажання щось робити. Тому один із способів мотивувати робітників працювати з максимальною віддачею – зацікавити їх метою компанії. Нематеріальна мотивація колективу неможлива без мети, яку Ваші працівники мають забажати досягти. Мета - це те, що надихає людину, розпалює її ентузіазм, дає енергію і сили, необхідні для подолання перешкод, що виникають, на шляху до досягнення результатів.</a:t>
            </a: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11" y="2185215"/>
            <a:ext cx="2340295" cy="1754326"/>
          </a:xfrm>
          <a:prstGeom prst="rect">
            <a:avLst/>
          </a:prstGeom>
          <a:noFill/>
        </p:spPr>
      </p:pic>
      <p:sp>
        <p:nvSpPr>
          <p:cNvPr id="4" name="Прямоугольник 3"/>
          <p:cNvSpPr/>
          <p:nvPr/>
        </p:nvSpPr>
        <p:spPr>
          <a:xfrm>
            <a:off x="3397541" y="2185214"/>
            <a:ext cx="8732940" cy="1754326"/>
          </a:xfrm>
          <a:prstGeom prst="rect">
            <a:avLst/>
          </a:prstGeom>
        </p:spPr>
        <p:txBody>
          <a:bodyPr wrap="square">
            <a:spAutoFit/>
          </a:bodyPr>
          <a:lstStyle/>
          <a:p>
            <a:pPr algn="just"/>
            <a:r>
              <a:rPr lang="uk-UA" dirty="0"/>
              <a:t>Тому обов'язково ознайомте працівників з метою і спробуйте передати їм Ваше бачення того, яку користь вони зможуть принести, якщо допоможуть її здійснити. Заклад освіти здатен зробити щось значуще та змінити життя суспільства на краще? Обов'язково зосередьте на цьому увагу Ваших працівників. Ви дотримуєтеся високих стандартів якості у роботі та прагнете надавати найкращий освітні послуги у місті? Говоріть про це тим, хто приходить до вас працювати.</a:t>
            </a:r>
          </a:p>
        </p:txBody>
      </p:sp>
      <p:sp>
        <p:nvSpPr>
          <p:cNvPr id="5" name="Прямоугольник 1">
            <a:extLst>
              <a:ext uri="{FF2B5EF4-FFF2-40B4-BE49-F238E27FC236}">
                <a16:creationId xmlns:a16="http://schemas.microsoft.com/office/drawing/2014/main" id="{FE84AF48-3AD9-4A52-8F7A-B6777E9E7E8C}"/>
              </a:ext>
            </a:extLst>
          </p:cNvPr>
          <p:cNvSpPr/>
          <p:nvPr/>
        </p:nvSpPr>
        <p:spPr>
          <a:xfrm>
            <a:off x="1119697" y="4015041"/>
            <a:ext cx="11072303" cy="2739211"/>
          </a:xfrm>
          <a:prstGeom prst="rect">
            <a:avLst/>
          </a:prstGeom>
        </p:spPr>
        <p:txBody>
          <a:bodyPr wrap="square">
            <a:spAutoFit/>
          </a:bodyPr>
          <a:lstStyle/>
          <a:p>
            <a:pPr algn="just"/>
            <a:r>
              <a:rPr lang="uk-UA" sz="2800" b="1" dirty="0">
                <a:solidFill>
                  <a:srgbClr val="00B050"/>
                </a:solidFill>
              </a:rPr>
              <a:t>3. Навчання працівників</a:t>
            </a:r>
          </a:p>
          <a:p>
            <a:pPr algn="just"/>
            <a:r>
              <a:rPr lang="uk-UA" dirty="0"/>
              <a:t>Ще один шлях для підвищення інтересу працівників - навчання персоналу. Для багатьох людей дуже важливо розвивати та вдосконалювати свої професійні навички, а також рости як спеціаліст у своїй галузі. І якщо надати їм таку можливість, вони з радістю будуть застосувати свої знання та вміння для досягнення значних результатів роботи та реалізації мети закладу освіти. Крім того, чим краще працівник знає всі нюанси своєї роботи, тим більше він впевнений і успішний на своїй посаді. І тим легше йому контролювати справи у своїй галузі та досягати потрібних результатів. Однак, тут важливо розуміти,</a:t>
            </a:r>
            <a:r>
              <a:rPr lang="uk-UA" b="1" dirty="0"/>
              <a:t> чи справді працівник хоче навчатися і дізнаватися</a:t>
            </a:r>
            <a:r>
              <a:rPr lang="uk-UA" dirty="0"/>
              <a:t> щось нове про свою сферу діяльності. Якщо у нього немає такого бажання, для працівника це буде покарання, а не мотивування.</a:t>
            </a:r>
          </a:p>
        </p:txBody>
      </p:sp>
    </p:spTree>
    <p:extLst>
      <p:ext uri="{BB962C8B-B14F-4D97-AF65-F5344CB8AC3E}">
        <p14:creationId xmlns:p14="http://schemas.microsoft.com/office/powerpoint/2010/main" val="12960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7121" y="20279"/>
            <a:ext cx="7584114" cy="3570208"/>
          </a:xfrm>
          <a:prstGeom prst="rect">
            <a:avLst/>
          </a:prstGeom>
        </p:spPr>
        <p:txBody>
          <a:bodyPr wrap="square">
            <a:spAutoFit/>
          </a:bodyPr>
          <a:lstStyle/>
          <a:p>
            <a:pPr algn="just"/>
            <a:r>
              <a:rPr lang="uk-UA" sz="2800" b="1" dirty="0">
                <a:solidFill>
                  <a:srgbClr val="00B050"/>
                </a:solidFill>
              </a:rPr>
              <a:t>4. Кар'єрне зростання та перспектива розвитку</a:t>
            </a:r>
          </a:p>
          <a:p>
            <a:pPr algn="just"/>
            <a:r>
              <a:rPr lang="uk-UA" dirty="0" err="1"/>
              <a:t>Нефінансова</a:t>
            </a:r>
            <a:r>
              <a:rPr lang="uk-UA" dirty="0"/>
              <a:t> мотивація колективу передбачає роботу із статусом серед працівників. Намагайтеся регулярно обговорювати з персоналом можливості їхнього кар'єрного зростання та перспективи розвитку у Вашій компанії. Щоб працівники хотіли робити внесок у розвиток, їм необхідно розуміти, яких вершин вони зможуть досягти, працюючи в ній. Знання того, як може підвищитися їх статус після завершення успішного проекту або після певного періоду роботи з хорошими показниками, може мотивувати робітників працювати з повною віддачею та досягати визначеної мети. Для багатьох людей підвищення на посаді є метою, яка їх надихає. Обговорюючи з працівниками перспективу їхнього зростання, Ви тримаєте їхню увагу на цій меті та допомагаєте її досягти.</a:t>
            </a: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775" y="224177"/>
            <a:ext cx="3145609" cy="2997194"/>
          </a:xfrm>
          <a:prstGeom prst="rect">
            <a:avLst/>
          </a:prstGeom>
          <a:noFill/>
        </p:spPr>
      </p:pic>
      <p:sp>
        <p:nvSpPr>
          <p:cNvPr id="4" name="Прямоугольник 1">
            <a:extLst>
              <a:ext uri="{FF2B5EF4-FFF2-40B4-BE49-F238E27FC236}">
                <a16:creationId xmlns:a16="http://schemas.microsoft.com/office/drawing/2014/main" id="{743DBC76-6DB9-434C-9823-DE350A8FB4F8}"/>
              </a:ext>
            </a:extLst>
          </p:cNvPr>
          <p:cNvSpPr/>
          <p:nvPr/>
        </p:nvSpPr>
        <p:spPr>
          <a:xfrm>
            <a:off x="1132775" y="3760300"/>
            <a:ext cx="10958236" cy="3016210"/>
          </a:xfrm>
          <a:prstGeom prst="rect">
            <a:avLst/>
          </a:prstGeom>
        </p:spPr>
        <p:txBody>
          <a:bodyPr wrap="square">
            <a:spAutoFit/>
          </a:bodyPr>
          <a:lstStyle/>
          <a:p>
            <a:pPr algn="just"/>
            <a:r>
              <a:rPr lang="uk-UA" sz="2800" b="1" dirty="0">
                <a:solidFill>
                  <a:srgbClr val="00B050"/>
                </a:solidFill>
              </a:rPr>
              <a:t>5. Додаткові привілеї</a:t>
            </a:r>
            <a:endParaRPr lang="uk-UA" b="1" dirty="0">
              <a:solidFill>
                <a:srgbClr val="00B050"/>
              </a:solidFill>
            </a:endParaRPr>
          </a:p>
          <a:p>
            <a:pPr algn="just"/>
            <a:r>
              <a:rPr lang="uk-UA" dirty="0"/>
              <a:t>Ще одним способом підвищення мотивації персоналу можуть бути додаткові привілеї, якими Ви нагороджуєте працівників за їх успіхи. Нагороджуючи працівників, які мають значні результати у роботі, особливими повноваженнями, Ви створите їм стимул працювати з повною віддачею і швидше виконувати поставлені завдання.</a:t>
            </a:r>
            <a:br>
              <a:rPr lang="uk-UA" dirty="0"/>
            </a:br>
            <a:br>
              <a:rPr lang="uk-UA" dirty="0"/>
            </a:br>
            <a:r>
              <a:rPr lang="uk-UA" dirty="0"/>
              <a:t>Щоб цей метод був більш ефективним, рекомендую Вам заздалегідь дізнатися у працівників, яку нагороду їм дійсно хотілося б отримати за відмінну роботу. Якщо додаткові привілеї будуть по-справжньому мати цінність, Ваші працівники будуть з радістю прикладати максимальних зусиль для досягнення результатів, необхідних для отримання цих привілеїв.</a:t>
            </a:r>
          </a:p>
        </p:txBody>
      </p:sp>
    </p:spTree>
    <p:extLst>
      <p:ext uri="{BB962C8B-B14F-4D97-AF65-F5344CB8AC3E}">
        <p14:creationId xmlns:p14="http://schemas.microsoft.com/office/powerpoint/2010/main" val="194390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3640" y="0"/>
            <a:ext cx="7849299" cy="3293209"/>
          </a:xfrm>
          <a:prstGeom prst="rect">
            <a:avLst/>
          </a:prstGeom>
        </p:spPr>
        <p:txBody>
          <a:bodyPr wrap="square">
            <a:spAutoFit/>
          </a:bodyPr>
          <a:lstStyle/>
          <a:p>
            <a:pPr algn="just"/>
            <a:r>
              <a:rPr lang="uk-UA" sz="2800" b="1" dirty="0">
                <a:solidFill>
                  <a:srgbClr val="00B050"/>
                </a:solidFill>
              </a:rPr>
              <a:t>6. Участь у житті працівників</a:t>
            </a:r>
          </a:p>
          <a:p>
            <a:pPr algn="just"/>
            <a:r>
              <a:rPr lang="uk-UA" dirty="0"/>
              <a:t>Старайтеся виділяти час для спілкування з Вашими працівниками. Цікавлячись їхніми справами та даючи їм можливість у разі потреби прийти до Вас за порадою, Ви тим самим показуєте їм, що цінуєте їх. Живе спілкування з керівником формує у працівників довіру і, як наслідок, підвищує їхню лояльність до компанії. Згідно з дослідженням компанії </a:t>
            </a:r>
            <a:r>
              <a:rPr lang="uk-UA" dirty="0" err="1"/>
              <a:t>Edelman</a:t>
            </a:r>
            <a:r>
              <a:rPr lang="uk-UA" dirty="0"/>
              <a:t>, близько 80% працівників вважають, що відсутність спілкування з керівником є </a:t>
            </a:r>
            <a:r>
              <a:rPr lang="uk-UA" dirty="0" err="1"/>
              <a:t>​​достатньою</a:t>
            </a:r>
            <a:r>
              <a:rPr lang="uk-UA" dirty="0"/>
              <a:t> причиною, щоб змінити місце роботи. Пам'ятайте, що Ви можете значно підвищити залученість Ваших підлеглих до роботи, просто спілкуючись з ними та дізнаючись, як у них справи, і чи є у них пропозиції про те, як зробити їхню роботу ще кращою.</a:t>
            </a: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442" y="369116"/>
            <a:ext cx="3232558" cy="2491530"/>
          </a:xfrm>
          <a:prstGeom prst="rect">
            <a:avLst/>
          </a:prstGeom>
          <a:noFill/>
        </p:spPr>
      </p:pic>
      <p:sp>
        <p:nvSpPr>
          <p:cNvPr id="4" name="Прямоугольник 1">
            <a:extLst>
              <a:ext uri="{FF2B5EF4-FFF2-40B4-BE49-F238E27FC236}">
                <a16:creationId xmlns:a16="http://schemas.microsoft.com/office/drawing/2014/main" id="{4A9CDAB5-6FE6-46EC-8DD3-15D96DF5C67C}"/>
              </a:ext>
            </a:extLst>
          </p:cNvPr>
          <p:cNvSpPr/>
          <p:nvPr/>
        </p:nvSpPr>
        <p:spPr>
          <a:xfrm>
            <a:off x="1255087" y="3564792"/>
            <a:ext cx="10312400" cy="1908215"/>
          </a:xfrm>
          <a:prstGeom prst="rect">
            <a:avLst/>
          </a:prstGeom>
        </p:spPr>
        <p:txBody>
          <a:bodyPr wrap="square">
            <a:spAutoFit/>
          </a:bodyPr>
          <a:lstStyle/>
          <a:p>
            <a:r>
              <a:rPr lang="uk-UA" sz="2800" b="1" dirty="0">
                <a:solidFill>
                  <a:srgbClr val="00B050"/>
                </a:solidFill>
              </a:rPr>
              <a:t>7. Елемент гри у роботі</a:t>
            </a:r>
          </a:p>
          <a:p>
            <a:r>
              <a:rPr lang="uk-UA" dirty="0"/>
              <a:t>Ви помічали, наскільки ми захоплені, коли граємо у будь-що, чи то шахи, карти чи баскетбол? У цей момент наша увага повністю зосереджена на тому, щоб перемогти, ми робимо для цього все можливе і при цьому отримуємо задоволення від гри. Ви хотіли б, щоб Ваші працівники виконували робочі завдання з таким же завзяттям, як люди, які беруть участь у спортивних змаганнях? Тоді постарайтеся внести в роботу елемент гри.</a:t>
            </a:r>
          </a:p>
        </p:txBody>
      </p:sp>
      <p:sp>
        <p:nvSpPr>
          <p:cNvPr id="5" name="Прямоугольник 2">
            <a:extLst>
              <a:ext uri="{FF2B5EF4-FFF2-40B4-BE49-F238E27FC236}">
                <a16:creationId xmlns:a16="http://schemas.microsoft.com/office/drawing/2014/main" id="{3251F96C-63F1-4637-9D3A-ECA8A18847AD}"/>
              </a:ext>
            </a:extLst>
          </p:cNvPr>
          <p:cNvSpPr/>
          <p:nvPr/>
        </p:nvSpPr>
        <p:spPr>
          <a:xfrm>
            <a:off x="1255087" y="5421424"/>
            <a:ext cx="11074400" cy="646331"/>
          </a:xfrm>
          <a:prstGeom prst="rect">
            <a:avLst/>
          </a:prstGeom>
        </p:spPr>
        <p:txBody>
          <a:bodyPr wrap="square">
            <a:spAutoFit/>
          </a:bodyPr>
          <a:lstStyle/>
          <a:p>
            <a:r>
              <a:rPr lang="uk-UA" dirty="0"/>
              <a:t>А гра - це те, що захоплює людину, викликає в неї азарт і утримує її інтерес на конкретній меті. Тому гра є ефективним інструментом підвищення мотивації персоналу.</a:t>
            </a:r>
          </a:p>
        </p:txBody>
      </p:sp>
    </p:spTree>
    <p:extLst>
      <p:ext uri="{BB962C8B-B14F-4D97-AF65-F5344CB8AC3E}">
        <p14:creationId xmlns:p14="http://schemas.microsoft.com/office/powerpoint/2010/main" val="196481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a16="http://schemas.microsoft.com/office/drawing/2014/main" id="{517E708D-EB1D-46E1-8500-8440267B363C}"/>
              </a:ext>
            </a:extLst>
          </p:cNvPr>
          <p:cNvSpPr/>
          <p:nvPr/>
        </p:nvSpPr>
        <p:spPr>
          <a:xfrm>
            <a:off x="2273299" y="26504"/>
            <a:ext cx="9918701" cy="46166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6" name="Прямоугольник 3">
            <a:extLst>
              <a:ext uri="{FF2B5EF4-FFF2-40B4-BE49-F238E27FC236}">
                <a16:creationId xmlns:a16="http://schemas.microsoft.com/office/drawing/2014/main" id="{5226B7DA-1AC0-4841-BA80-034D173E43AD}"/>
              </a:ext>
            </a:extLst>
          </p:cNvPr>
          <p:cNvSpPr/>
          <p:nvPr/>
        </p:nvSpPr>
        <p:spPr>
          <a:xfrm>
            <a:off x="1200118" y="528973"/>
            <a:ext cx="9697077"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Закони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3"/>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повну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загальну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середню</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7" name="Прямоугольник 1">
            <a:extLst>
              <a:ext uri="{FF2B5EF4-FFF2-40B4-BE49-F238E27FC236}">
                <a16:creationId xmlns:a16="http://schemas.microsoft.com/office/drawing/2014/main" id="{B446A1B2-66A0-4067-B40A-53A4BA30BC1A}"/>
              </a:ext>
            </a:extLst>
          </p:cNvPr>
          <p:cNvSpPr/>
          <p:nvPr/>
        </p:nvSpPr>
        <p:spPr>
          <a:xfrm>
            <a:off x="1073119" y="1335225"/>
            <a:ext cx="10991882" cy="535531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Державні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стандарти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повної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5"/>
              </a:rPr>
              <a:t>в 5-6 </a:t>
            </a:r>
            <a:r>
              <a:rPr lang="ru-RU" sz="1400" dirty="0" err="1">
                <a:solidFill>
                  <a:schemeClr val="accent5"/>
                </a:solidFill>
                <a:cs typeface="Arial" panose="020B0604020202020204" pitchFamily="34" charset="0"/>
                <a:hlinkClick r:id="rId5"/>
              </a:rPr>
              <a:t>класах</a:t>
            </a:r>
            <a:r>
              <a:rPr lang="ru-RU" sz="1400" dirty="0">
                <a:solidFill>
                  <a:schemeClr val="accent5"/>
                </a:solidFill>
                <a:cs typeface="Arial" panose="020B0604020202020204" pitchFamily="34" charset="0"/>
                <a:hlinkClick r:id="rId5"/>
              </a:rPr>
              <a:t> – Державного стандарту </a:t>
            </a:r>
            <a:r>
              <a:rPr lang="ru-RU" sz="1400" dirty="0" err="1">
                <a:solidFill>
                  <a:schemeClr val="accent5"/>
                </a:solidFill>
                <a:cs typeface="Arial" panose="020B0604020202020204" pitchFamily="34" charset="0"/>
                <a:hlinkClick r:id="rId5"/>
              </a:rPr>
              <a:t>базової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середньої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освіти</a:t>
            </a:r>
            <a:r>
              <a:rPr lang="ru-RU" sz="1400" dirty="0">
                <a:solidFill>
                  <a:schemeClr val="accent5"/>
                </a:solidFill>
                <a:cs typeface="Arial" panose="020B0604020202020204" pitchFamily="34" charset="0"/>
                <a:hlinkClick r:id="rId5"/>
              </a:rPr>
              <a:t>(</a:t>
            </a:r>
            <a:r>
              <a:rPr lang="ru-RU" sz="1400" dirty="0" err="1">
                <a:solidFill>
                  <a:schemeClr val="accent5"/>
                </a:solidFill>
                <a:cs typeface="Arial" panose="020B0604020202020204" pitchFamily="34" charset="0"/>
                <a:hlinkClick r:id="rId5"/>
              </a:rPr>
              <a:t>затвердженого</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постановою</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Кабінету</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Міністрів</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України</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від</a:t>
            </a:r>
            <a:r>
              <a:rPr lang="ru-RU" sz="1400" dirty="0">
                <a:solidFill>
                  <a:schemeClr val="accent5"/>
                </a:solidFill>
                <a:cs typeface="Arial" panose="020B0604020202020204" pitchFamily="34" charset="0"/>
                <a:hlinkClick r:id="rId5"/>
              </a:rPr>
              <a:t> 30.09.2020 р. </a:t>
            </a:r>
            <a:r>
              <a:rPr lang="ru-RU" sz="1400" dirty="0" err="1">
                <a:solidFill>
                  <a:schemeClr val="accent5"/>
                </a:solidFill>
                <a:cs typeface="Arial" panose="020B0604020202020204" pitchFamily="34" charset="0"/>
                <a:hlinkClick r:id="rId5"/>
              </a:rPr>
              <a:t>No</a:t>
            </a:r>
            <a:r>
              <a:rPr lang="ru-RU" sz="1400" dirty="0">
                <a:solidFill>
                  <a:schemeClr val="accent5"/>
                </a:solidFill>
                <a:cs typeface="Arial" panose="020B0604020202020204" pitchFamily="34" charset="0"/>
                <a:hlinkClick r:id="rId5"/>
              </a:rPr>
              <a:t> 898). </a:t>
            </a:r>
            <a:endParaRPr lang="ru-RU" sz="1400" dirty="0">
              <a:solidFill>
                <a:schemeClr val="accent5"/>
              </a:solidFill>
              <a:cs typeface="Arial" panose="020B0604020202020204" pitchFamily="34" charset="0"/>
            </a:endParaRPr>
          </a:p>
          <a:p>
            <a:pPr marL="257175" lvl="0" indent="-257175" defTabSz="685800">
              <a:buFont typeface="Wingdings" pitchFamily="2" charset="2"/>
              <a:buChar char="Ø"/>
              <a:defRPr/>
            </a:pPr>
            <a:r>
              <a:rPr lang="ru-RU" sz="1300" dirty="0">
                <a:solidFill>
                  <a:srgbClr val="016E01">
                    <a:lumMod val="75000"/>
                  </a:srgbClr>
                </a:solidFill>
                <a:latin typeface="Arial" panose="020B0604020202020204" pitchFamily="34" charset="0"/>
                <a:cs typeface="Arial" panose="020B0604020202020204" pitchFamily="34" charset="0"/>
              </a:rPr>
              <a:t>в 7 – 9 </a:t>
            </a:r>
            <a:r>
              <a:rPr lang="ru-RU" sz="1300" dirty="0" err="1">
                <a:solidFill>
                  <a:srgbClr val="016E01">
                    <a:lumMod val="75000"/>
                  </a:srgbClr>
                </a:solidFill>
                <a:latin typeface="Arial" panose="020B0604020202020204" pitchFamily="34" charset="0"/>
                <a:cs typeface="Arial" panose="020B0604020202020204" pitchFamily="34" charset="0"/>
              </a:rPr>
              <a:t>класах</a:t>
            </a:r>
            <a:r>
              <a:rPr lang="ru-RU" sz="1300" dirty="0">
                <a:solidFill>
                  <a:srgbClr val="016E01">
                    <a:lumMod val="75000"/>
                  </a:srgbClr>
                </a:solidFill>
                <a:latin typeface="Arial" panose="020B0604020202020204" pitchFamily="34" charset="0"/>
                <a:cs typeface="Arial" panose="020B0604020202020204" pitchFamily="34" charset="0"/>
              </a:rPr>
              <a:t> – </a:t>
            </a:r>
            <a:r>
              <a:rPr lang="ru-RU" sz="1300" dirty="0">
                <a:solidFill>
                  <a:srgbClr val="016E01">
                    <a:lumMod val="75000"/>
                  </a:srgbClr>
                </a:solidFill>
                <a:latin typeface="Arial" panose="020B0604020202020204" pitchFamily="34" charset="0"/>
                <a:cs typeface="Arial" panose="020B0604020202020204" pitchFamily="34" charset="0"/>
                <a:hlinkClick r:id="rId6"/>
              </a:rPr>
              <a:t>Державного стандарту </a:t>
            </a:r>
            <a:r>
              <a:rPr lang="ru-RU" sz="1300" dirty="0" err="1">
                <a:solidFill>
                  <a:srgbClr val="016E01">
                    <a:lumMod val="75000"/>
                  </a:srgbClr>
                </a:solidFill>
                <a:latin typeface="Arial" panose="020B0604020202020204" pitchFamily="34" charset="0"/>
                <a:cs typeface="Arial" panose="020B0604020202020204" pitchFamily="34" charset="0"/>
                <a:hlinkClick r:id="rId6"/>
              </a:rPr>
              <a:t>базової</a:t>
            </a:r>
            <a:r>
              <a:rPr lang="ru-RU" sz="1300" dirty="0">
                <a:solidFill>
                  <a:srgbClr val="016E01">
                    <a:lumMod val="75000"/>
                  </a:srgbClr>
                </a:solidFill>
                <a:latin typeface="Arial" panose="020B0604020202020204" pitchFamily="34" charset="0"/>
                <a:cs typeface="Arial" panose="020B0604020202020204" pitchFamily="34" charset="0"/>
                <a:hlinkClick r:id="rId6"/>
              </a:rPr>
              <a:t> та </a:t>
            </a:r>
            <a:r>
              <a:rPr lang="ru-RU" sz="1300" dirty="0" err="1">
                <a:solidFill>
                  <a:srgbClr val="016E01">
                    <a:lumMod val="75000"/>
                  </a:srgbClr>
                </a:solidFill>
                <a:latin typeface="Arial" panose="020B0604020202020204" pitchFamily="34" charset="0"/>
                <a:cs typeface="Arial" panose="020B0604020202020204" pitchFamily="34" charset="0"/>
                <a:hlinkClick r:id="rId6"/>
              </a:rPr>
              <a:t>повної</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загальної</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середньої</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освіти</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затвердженого</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Постановою</a:t>
            </a:r>
            <a:r>
              <a:rPr lang="ru-RU" sz="1300" dirty="0">
                <a:solidFill>
                  <a:srgbClr val="016E01">
                    <a:lumMod val="75000"/>
                  </a:srgbClr>
                </a:solidFill>
                <a:latin typeface="Arial" panose="020B0604020202020204" pitchFamily="34" charset="0"/>
                <a:cs typeface="Arial" panose="020B0604020202020204" pitchFamily="34" charset="0"/>
                <a:hlinkClick r:id="rId6"/>
              </a:rPr>
              <a:t> КМУ </a:t>
            </a:r>
            <a:r>
              <a:rPr lang="ru-RU" sz="1300" dirty="0" err="1">
                <a:solidFill>
                  <a:srgbClr val="016E01">
                    <a:lumMod val="75000"/>
                  </a:srgbClr>
                </a:solidFill>
                <a:latin typeface="Arial" panose="020B0604020202020204" pitchFamily="34" charset="0"/>
                <a:cs typeface="Arial" panose="020B0604020202020204" pitchFamily="34" charset="0"/>
                <a:hlinkClick r:id="rId6"/>
              </a:rPr>
              <a:t>від</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u="sng" dirty="0">
                <a:solidFill>
                  <a:srgbClr val="016E01">
                    <a:lumMod val="75000"/>
                  </a:srgbClr>
                </a:solidFill>
                <a:latin typeface="Arial" panose="020B0604020202020204" pitchFamily="34" charset="0"/>
                <a:cs typeface="Arial" panose="020B0604020202020204" pitchFamily="34" charset="0"/>
                <a:hlinkClick r:id="rId6"/>
              </a:rPr>
              <a:t>23 листопада 2011 року No1392</a:t>
            </a:r>
            <a:r>
              <a:rPr lang="ru-RU" sz="1300" dirty="0">
                <a:solidFill>
                  <a:srgbClr val="016E01">
                    <a:lumMod val="75000"/>
                  </a:srgbClr>
                </a:solidFill>
                <a:latin typeface="Arial" panose="020B0604020202020204" pitchFamily="34" charset="0"/>
                <a:cs typeface="Arial" panose="020B0604020202020204" pitchFamily="34" charset="0"/>
                <a:hlinkClick r:id="rId6"/>
              </a:rPr>
              <a:t>);</a:t>
            </a:r>
            <a:endParaRPr lang="ru-RU" sz="1300" dirty="0">
              <a:solidFill>
                <a:srgbClr val="016E01">
                  <a:lumMod val="75000"/>
                </a:srgbClr>
              </a:solidFill>
              <a:latin typeface="Arial" panose="020B0604020202020204" pitchFamily="34" charset="0"/>
              <a:cs typeface="Arial" panose="020B0604020202020204" pitchFamily="34" charset="0"/>
            </a:endParaRPr>
          </a:p>
          <a:p>
            <a:pPr marL="257175" lvl="0" indent="-257175" defTabSz="685800">
              <a:buFont typeface="Wingdings" pitchFamily="2" charset="2"/>
              <a:buChar char="Ø"/>
              <a:defRPr/>
            </a:pPr>
            <a:r>
              <a:rPr lang="ru-RU" sz="1300" dirty="0">
                <a:solidFill>
                  <a:srgbClr val="016E01">
                    <a:lumMod val="75000"/>
                  </a:srgbClr>
                </a:solidFill>
                <a:latin typeface="Arial" panose="020B0604020202020204" pitchFamily="34" charset="0"/>
                <a:cs typeface="Arial" panose="020B0604020202020204" pitchFamily="34" charset="0"/>
              </a:rPr>
              <a:t>на </a:t>
            </a:r>
            <a:r>
              <a:rPr lang="ru-RU" sz="1300" dirty="0" err="1">
                <a:solidFill>
                  <a:srgbClr val="016E01">
                    <a:lumMod val="75000"/>
                  </a:srgbClr>
                </a:solidFill>
                <a:latin typeface="Arial" panose="020B0604020202020204" pitchFamily="34" charset="0"/>
                <a:cs typeface="Arial" panose="020B0604020202020204" pitchFamily="34" charset="0"/>
              </a:rPr>
              <a:t>рівні</a:t>
            </a:r>
            <a:r>
              <a:rPr lang="ru-RU" sz="1300" dirty="0">
                <a:solidFill>
                  <a:srgbClr val="016E01">
                    <a:lumMod val="75000"/>
                  </a:srgbClr>
                </a:solidFill>
                <a:latin typeface="Arial" panose="020B0604020202020204" pitchFamily="34" charset="0"/>
                <a:cs typeface="Arial" panose="020B0604020202020204" pitchFamily="34" charset="0"/>
              </a:rPr>
              <a:t> </a:t>
            </a:r>
            <a:r>
              <a:rPr lang="ru-RU" sz="1300" dirty="0" err="1">
                <a:solidFill>
                  <a:srgbClr val="016E01">
                    <a:lumMod val="75000"/>
                  </a:srgbClr>
                </a:solidFill>
                <a:latin typeface="Arial" panose="020B0604020202020204" pitchFamily="34" charset="0"/>
                <a:cs typeface="Arial" panose="020B0604020202020204" pitchFamily="34" charset="0"/>
              </a:rPr>
              <a:t>профільної</a:t>
            </a:r>
            <a:r>
              <a:rPr lang="ru-RU" sz="1300" dirty="0">
                <a:solidFill>
                  <a:srgbClr val="016E01">
                    <a:lumMod val="75000"/>
                  </a:srgbClr>
                </a:solidFill>
                <a:latin typeface="Arial" panose="020B0604020202020204" pitchFamily="34" charset="0"/>
                <a:cs typeface="Arial" panose="020B0604020202020204" pitchFamily="34" charset="0"/>
              </a:rPr>
              <a:t> </a:t>
            </a:r>
            <a:r>
              <a:rPr lang="ru-RU" sz="1300" dirty="0" err="1">
                <a:solidFill>
                  <a:srgbClr val="016E01">
                    <a:lumMod val="75000"/>
                  </a:srgbClr>
                </a:solidFill>
                <a:latin typeface="Arial" panose="020B0604020202020204" pitchFamily="34" charset="0"/>
                <a:cs typeface="Arial" panose="020B0604020202020204" pitchFamily="34" charset="0"/>
              </a:rPr>
              <a:t>середньої</a:t>
            </a:r>
            <a:r>
              <a:rPr lang="ru-RU" sz="1300" dirty="0">
                <a:solidFill>
                  <a:srgbClr val="016E01">
                    <a:lumMod val="75000"/>
                  </a:srgbClr>
                </a:solidFill>
                <a:latin typeface="Arial" panose="020B0604020202020204" pitchFamily="34" charset="0"/>
                <a:cs typeface="Arial" panose="020B0604020202020204" pitchFamily="34" charset="0"/>
              </a:rPr>
              <a:t> </a:t>
            </a:r>
            <a:r>
              <a:rPr lang="ru-RU" sz="1300" dirty="0" err="1">
                <a:solidFill>
                  <a:srgbClr val="016E01">
                    <a:lumMod val="75000"/>
                  </a:srgbClr>
                </a:solidFill>
                <a:latin typeface="Arial" panose="020B0604020202020204" pitchFamily="34" charset="0"/>
                <a:cs typeface="Arial" panose="020B0604020202020204" pitchFamily="34" charset="0"/>
              </a:rPr>
              <a:t>освіти</a:t>
            </a:r>
            <a:r>
              <a:rPr lang="ru-RU" sz="1300" dirty="0">
                <a:solidFill>
                  <a:srgbClr val="016E01">
                    <a:lumMod val="75000"/>
                  </a:srgbClr>
                </a:solidFill>
                <a:latin typeface="Arial" panose="020B0604020202020204" pitchFamily="34" charset="0"/>
                <a:cs typeface="Arial" panose="020B0604020202020204" pitchFamily="34" charset="0"/>
              </a:rPr>
              <a:t> (в 10 – 11/12 </a:t>
            </a:r>
            <a:r>
              <a:rPr lang="ru-RU" sz="1300" dirty="0" err="1">
                <a:solidFill>
                  <a:srgbClr val="016E01">
                    <a:lumMod val="75000"/>
                  </a:srgbClr>
                </a:solidFill>
                <a:latin typeface="Arial" panose="020B0604020202020204" pitchFamily="34" charset="0"/>
                <a:cs typeface="Arial" panose="020B0604020202020204" pitchFamily="34" charset="0"/>
              </a:rPr>
              <a:t>класах</a:t>
            </a:r>
            <a:r>
              <a:rPr lang="ru-RU" sz="1300" dirty="0">
                <a:solidFill>
                  <a:srgbClr val="016E01">
                    <a:lumMod val="75000"/>
                  </a:srgbClr>
                </a:solidFill>
                <a:latin typeface="Arial" panose="020B0604020202020204" pitchFamily="34" charset="0"/>
                <a:cs typeface="Arial" panose="020B0604020202020204" pitchFamily="34" charset="0"/>
              </a:rPr>
              <a:t>) – </a:t>
            </a:r>
            <a:r>
              <a:rPr lang="ru-RU" sz="1300" dirty="0">
                <a:solidFill>
                  <a:srgbClr val="016E01">
                    <a:lumMod val="75000"/>
                  </a:srgbClr>
                </a:solidFill>
                <a:latin typeface="Arial" panose="020B0604020202020204" pitchFamily="34" charset="0"/>
                <a:cs typeface="Arial" panose="020B0604020202020204" pitchFamily="34" charset="0"/>
                <a:hlinkClick r:id="rId6"/>
              </a:rPr>
              <a:t>Державного стандарту </a:t>
            </a:r>
            <a:r>
              <a:rPr lang="ru-RU" sz="1300" dirty="0" err="1">
                <a:solidFill>
                  <a:srgbClr val="016E01">
                    <a:lumMod val="75000"/>
                  </a:srgbClr>
                </a:solidFill>
                <a:latin typeface="Arial" panose="020B0604020202020204" pitchFamily="34" charset="0"/>
                <a:cs typeface="Arial" panose="020B0604020202020204" pitchFamily="34" charset="0"/>
                <a:hlinkClick r:id="rId6"/>
              </a:rPr>
              <a:t>базової</a:t>
            </a:r>
            <a:r>
              <a:rPr lang="ru-RU" sz="1300" dirty="0">
                <a:solidFill>
                  <a:srgbClr val="016E01">
                    <a:lumMod val="75000"/>
                  </a:srgbClr>
                </a:solidFill>
                <a:latin typeface="Arial" panose="020B0604020202020204" pitchFamily="34" charset="0"/>
                <a:cs typeface="Arial" panose="020B0604020202020204" pitchFamily="34" charset="0"/>
                <a:hlinkClick r:id="rId6"/>
              </a:rPr>
              <a:t> та </a:t>
            </a:r>
            <a:r>
              <a:rPr lang="ru-RU" sz="1300" dirty="0" err="1">
                <a:solidFill>
                  <a:srgbClr val="016E01">
                    <a:lumMod val="75000"/>
                  </a:srgbClr>
                </a:solidFill>
                <a:latin typeface="Arial" panose="020B0604020202020204" pitchFamily="34" charset="0"/>
                <a:cs typeface="Arial" panose="020B0604020202020204" pitchFamily="34" charset="0"/>
                <a:hlinkClick r:id="rId6"/>
              </a:rPr>
              <a:t>повної</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загальної</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середньої</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освіти</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затвердженого</a:t>
            </a:r>
            <a:r>
              <a:rPr lang="ru-RU" sz="1300" dirty="0">
                <a:solidFill>
                  <a:srgbClr val="016E01">
                    <a:lumMod val="75000"/>
                  </a:srgbClr>
                </a:solidFill>
                <a:latin typeface="Arial" panose="020B0604020202020204" pitchFamily="34" charset="0"/>
                <a:cs typeface="Arial" panose="020B0604020202020204" pitchFamily="34" charset="0"/>
                <a:hlinkClick r:id="rId6"/>
              </a:rPr>
              <a:t> </a:t>
            </a:r>
            <a:r>
              <a:rPr lang="ru-RU" sz="1300" dirty="0" err="1">
                <a:solidFill>
                  <a:srgbClr val="016E01">
                    <a:lumMod val="75000"/>
                  </a:srgbClr>
                </a:solidFill>
                <a:latin typeface="Arial" panose="020B0604020202020204" pitchFamily="34" charset="0"/>
                <a:cs typeface="Arial" panose="020B0604020202020204" pitchFamily="34" charset="0"/>
                <a:hlinkClick r:id="rId6"/>
              </a:rPr>
              <a:t>Постановою</a:t>
            </a:r>
            <a:r>
              <a:rPr lang="ru-RU" sz="1300" dirty="0">
                <a:solidFill>
                  <a:srgbClr val="016E01">
                    <a:lumMod val="75000"/>
                  </a:srgbClr>
                </a:solidFill>
                <a:latin typeface="Arial" panose="020B0604020202020204" pitchFamily="34" charset="0"/>
                <a:cs typeface="Arial" panose="020B0604020202020204" pitchFamily="34" charset="0"/>
                <a:hlinkClick r:id="rId6"/>
              </a:rPr>
              <a:t> КМУ </a:t>
            </a:r>
            <a:r>
              <a:rPr lang="ru-RU" sz="1300" u="sng" dirty="0" err="1">
                <a:solidFill>
                  <a:srgbClr val="016E01">
                    <a:lumMod val="75000"/>
                  </a:srgbClr>
                </a:solidFill>
                <a:latin typeface="Arial" panose="020B0604020202020204" pitchFamily="34" charset="0"/>
                <a:cs typeface="Arial" panose="020B0604020202020204" pitchFamily="34" charset="0"/>
                <a:hlinkClick r:id="rId6"/>
              </a:rPr>
              <a:t>від</a:t>
            </a:r>
            <a:r>
              <a:rPr lang="ru-RU" sz="1300" u="sng" dirty="0">
                <a:solidFill>
                  <a:srgbClr val="016E01">
                    <a:lumMod val="75000"/>
                  </a:srgbClr>
                </a:solidFill>
                <a:latin typeface="Arial" panose="020B0604020202020204" pitchFamily="34" charset="0"/>
                <a:cs typeface="Arial" panose="020B0604020202020204" pitchFamily="34" charset="0"/>
                <a:hlinkClick r:id="rId6"/>
              </a:rPr>
              <a:t> 23 листопада 2011 р. №</a:t>
            </a:r>
            <a:r>
              <a:rPr lang="en-US" sz="1300" u="sng" dirty="0">
                <a:solidFill>
                  <a:srgbClr val="016E01">
                    <a:lumMod val="75000"/>
                  </a:srgbClr>
                </a:solidFill>
                <a:latin typeface="Arial" panose="020B0604020202020204" pitchFamily="34" charset="0"/>
                <a:cs typeface="Arial" panose="020B0604020202020204" pitchFamily="34" charset="0"/>
                <a:hlinkClick r:id="rId6"/>
              </a:rPr>
              <a:t>1392</a:t>
            </a:r>
            <a:r>
              <a:rPr lang="en-US" sz="1300" dirty="0">
                <a:solidFill>
                  <a:srgbClr val="016E01">
                    <a:lumMod val="75000"/>
                  </a:srgbClr>
                </a:solidFill>
                <a:latin typeface="Arial" panose="020B0604020202020204" pitchFamily="34" charset="0"/>
                <a:cs typeface="Arial" panose="020B0604020202020204" pitchFamily="34" charset="0"/>
                <a:hlinkClick r:id="rId6"/>
              </a:rPr>
              <a:t>)</a:t>
            </a:r>
            <a:r>
              <a:rPr lang="ru-RU" sz="1300" dirty="0">
                <a:solidFill>
                  <a:srgbClr val="016E01">
                    <a:lumMod val="75000"/>
                  </a:srgbClr>
                </a:solidFill>
                <a:latin typeface="Arial" panose="020B0604020202020204" pitchFamily="34" charset="0"/>
                <a:cs typeface="Arial" panose="020B0604020202020204" pitchFamily="34" charset="0"/>
                <a:hlinkClick r:id="rId6"/>
              </a:rPr>
              <a:t>.</a:t>
            </a:r>
            <a:endPar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Типові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програми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для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закладів</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7"/>
              </a:rPr>
              <a:t>у 5- 6 </a:t>
            </a:r>
            <a:r>
              <a:rPr lang="ru-RU" sz="1400" dirty="0" err="1">
                <a:solidFill>
                  <a:schemeClr val="accent5"/>
                </a:solidFill>
                <a:cs typeface="Arial" panose="020B0604020202020204" pitchFamily="34" charset="0"/>
                <a:hlinkClick r:id="rId7"/>
              </a:rPr>
              <a:t>класах</a:t>
            </a:r>
            <a:r>
              <a:rPr lang="ru-RU" sz="1400" dirty="0">
                <a:solidFill>
                  <a:schemeClr val="accent5"/>
                </a:solidFill>
                <a:cs typeface="Arial" panose="020B0604020202020204" pitchFamily="34" charset="0"/>
                <a:hlinkClick r:id="rId7"/>
              </a:rPr>
              <a:t> – </a:t>
            </a:r>
            <a:r>
              <a:rPr lang="ru-RU" sz="1400" dirty="0" err="1">
                <a:solidFill>
                  <a:schemeClr val="accent5"/>
                </a:solidFill>
                <a:cs typeface="Arial" panose="020B0604020202020204" pitchFamily="34" charset="0"/>
                <a:hlinkClick r:id="rId7"/>
              </a:rPr>
              <a:t>Типової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освітньої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програми</a:t>
            </a:r>
            <a:r>
              <a:rPr lang="ru-RU" sz="1400" dirty="0">
                <a:solidFill>
                  <a:schemeClr val="accent5"/>
                </a:solidFill>
                <a:cs typeface="Arial" panose="020B0604020202020204" pitchFamily="34" charset="0"/>
                <a:hlinkClick r:id="rId7"/>
              </a:rPr>
              <a:t> для 5 – 9 </a:t>
            </a:r>
            <a:r>
              <a:rPr lang="ru-RU" sz="1400" dirty="0" err="1">
                <a:solidFill>
                  <a:schemeClr val="accent5"/>
                </a:solidFill>
                <a:cs typeface="Arial" panose="020B0604020202020204" pitchFamily="34" charset="0"/>
                <a:hlinkClick r:id="rId7"/>
              </a:rPr>
              <a:t>класів</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закладів</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загальної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середньої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освіти</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затвердженої</a:t>
            </a:r>
            <a:r>
              <a:rPr lang="ru-RU" sz="1400" dirty="0">
                <a:solidFill>
                  <a:schemeClr val="accent5"/>
                </a:solidFill>
                <a:cs typeface="Arial" panose="020B0604020202020204" pitchFamily="34" charset="0"/>
                <a:hlinkClick r:id="rId7"/>
              </a:rPr>
              <a:t> наказом </a:t>
            </a:r>
            <a:r>
              <a:rPr lang="ru-RU" sz="1400" dirty="0" err="1">
                <a:solidFill>
                  <a:schemeClr val="accent5"/>
                </a:solidFill>
                <a:cs typeface="Arial" panose="020B0604020202020204" pitchFamily="34" charset="0"/>
                <a:hlinkClick r:id="rId7"/>
              </a:rPr>
              <a:t>Міністерства</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освіти</a:t>
            </a:r>
            <a:r>
              <a:rPr lang="ru-RU" sz="1400" dirty="0">
                <a:solidFill>
                  <a:schemeClr val="accent5"/>
                </a:solidFill>
                <a:cs typeface="Arial" panose="020B0604020202020204" pitchFamily="34" charset="0"/>
                <a:hlinkClick r:id="rId7"/>
              </a:rPr>
              <a:t> і науки </a:t>
            </a:r>
            <a:r>
              <a:rPr lang="ru-RU" sz="1400" dirty="0" err="1">
                <a:solidFill>
                  <a:schemeClr val="accent5"/>
                </a:solidFill>
                <a:cs typeface="Arial" panose="020B0604020202020204" pitchFamily="34" charset="0"/>
                <a:hlinkClick r:id="rId7"/>
              </a:rPr>
              <a:t>України</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від</a:t>
            </a:r>
            <a:r>
              <a:rPr lang="ru-RU" sz="1400" dirty="0">
                <a:solidFill>
                  <a:schemeClr val="accent5"/>
                </a:solidFill>
                <a:cs typeface="Arial" panose="020B0604020202020204" pitchFamily="34" charset="0"/>
                <a:hlinkClick r:id="rId7"/>
              </a:rPr>
              <a:t> 19.02. 2021 </a:t>
            </a:r>
            <a:r>
              <a:rPr lang="en-US" sz="1400" dirty="0">
                <a:solidFill>
                  <a:schemeClr val="accent5"/>
                </a:solidFill>
                <a:cs typeface="Arial" panose="020B0604020202020204" pitchFamily="34" charset="0"/>
                <a:hlinkClick r:id="rId7"/>
              </a:rPr>
              <a:t>No 235).</a:t>
            </a:r>
            <a:endParaRPr lang="uk-UA" sz="1400" dirty="0">
              <a:solidFill>
                <a:schemeClr val="accent5"/>
              </a:solidFill>
              <a:cs typeface="Arial" panose="020B0604020202020204" pitchFamily="34" charset="0"/>
            </a:endParaRPr>
          </a:p>
          <a:p>
            <a:pPr marL="257175" lvl="0" indent="-257175" defTabSz="685800">
              <a:buFont typeface="Wingdings" pitchFamily="2" charset="2"/>
              <a:buChar char="Ø"/>
              <a:defRPr/>
            </a:pPr>
            <a:r>
              <a:rPr lang="ru-RU" sz="1300" dirty="0">
                <a:solidFill>
                  <a:srgbClr val="016E01">
                    <a:lumMod val="75000"/>
                  </a:srgbClr>
                </a:solidFill>
                <a:latin typeface="Arial" panose="020B0604020202020204" pitchFamily="34" charset="0"/>
                <a:cs typeface="Arial" panose="020B0604020202020204" pitchFamily="34" charset="0"/>
              </a:rPr>
              <a:t>у 7-9 </a:t>
            </a:r>
            <a:r>
              <a:rPr lang="ru-RU" sz="1300" dirty="0" err="1">
                <a:solidFill>
                  <a:srgbClr val="016E01">
                    <a:lumMod val="75000"/>
                  </a:srgbClr>
                </a:solidFill>
                <a:latin typeface="Arial" panose="020B0604020202020204" pitchFamily="34" charset="0"/>
                <a:cs typeface="Arial" panose="020B0604020202020204" pitchFamily="34" charset="0"/>
              </a:rPr>
              <a:t>класах</a:t>
            </a:r>
            <a:r>
              <a:rPr lang="ru-RU" sz="1300" dirty="0">
                <a:solidFill>
                  <a:srgbClr val="016E01">
                    <a:lumMod val="75000"/>
                  </a:srgbClr>
                </a:solidFill>
                <a:latin typeface="Arial" panose="020B0604020202020204" pitchFamily="34" charset="0"/>
                <a:cs typeface="Arial" panose="020B0604020202020204" pitchFamily="34" charset="0"/>
              </a:rPr>
              <a:t> – </a:t>
            </a:r>
            <a:r>
              <a:rPr lang="ru-RU" sz="1300" dirty="0" err="1">
                <a:solidFill>
                  <a:srgbClr val="016E01">
                    <a:lumMod val="75000"/>
                  </a:srgbClr>
                </a:solidFill>
                <a:latin typeface="Arial" panose="020B0604020202020204" pitchFamily="34" charset="0"/>
                <a:cs typeface="Arial" panose="020B0604020202020204" pitchFamily="34" charset="0"/>
                <a:hlinkClick r:id="rId8"/>
              </a:rPr>
              <a:t>Типової</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освітньої</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програми</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закладів</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загальної</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середньої</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освіти</a:t>
            </a:r>
            <a:r>
              <a:rPr lang="ru-RU" sz="1300" dirty="0">
                <a:solidFill>
                  <a:srgbClr val="016E01">
                    <a:lumMod val="75000"/>
                  </a:srgbClr>
                </a:solidFill>
                <a:latin typeface="Arial" panose="020B0604020202020204" pitchFamily="34" charset="0"/>
                <a:cs typeface="Arial" panose="020B0604020202020204" pitchFamily="34" charset="0"/>
                <a:hlinkClick r:id="rId8"/>
              </a:rPr>
              <a:t>  ІІ </a:t>
            </a:r>
            <a:r>
              <a:rPr lang="ru-RU" sz="1300" dirty="0" err="1">
                <a:solidFill>
                  <a:srgbClr val="016E01">
                    <a:lumMod val="75000"/>
                  </a:srgbClr>
                </a:solidFill>
                <a:latin typeface="Arial" panose="020B0604020202020204" pitchFamily="34" charset="0"/>
                <a:cs typeface="Arial" panose="020B0604020202020204" pitchFamily="34" charset="0"/>
                <a:hlinkClick r:id="rId8"/>
              </a:rPr>
              <a:t>ступеня</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затвердженої</a:t>
            </a:r>
            <a:r>
              <a:rPr lang="ru-RU" sz="1300" dirty="0">
                <a:solidFill>
                  <a:srgbClr val="016E01">
                    <a:lumMod val="75000"/>
                  </a:srgbClr>
                </a:solidFill>
                <a:latin typeface="Arial" panose="020B0604020202020204" pitchFamily="34" charset="0"/>
                <a:cs typeface="Arial" panose="020B0604020202020204" pitchFamily="34" charset="0"/>
                <a:hlinkClick r:id="rId8"/>
              </a:rPr>
              <a:t> наказом </a:t>
            </a:r>
            <a:r>
              <a:rPr lang="ru-RU" sz="1300" dirty="0" err="1">
                <a:solidFill>
                  <a:srgbClr val="016E01">
                    <a:lumMod val="75000"/>
                  </a:srgbClr>
                </a:solidFill>
                <a:latin typeface="Arial" panose="020B0604020202020204" pitchFamily="34" charset="0"/>
                <a:cs typeface="Arial" panose="020B0604020202020204" pitchFamily="34" charset="0"/>
                <a:hlinkClick r:id="rId8"/>
              </a:rPr>
              <a:t>Міністерства</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освіти</a:t>
            </a:r>
            <a:r>
              <a:rPr lang="ru-RU" sz="1300" dirty="0">
                <a:solidFill>
                  <a:srgbClr val="016E01">
                    <a:lumMod val="75000"/>
                  </a:srgbClr>
                </a:solidFill>
                <a:latin typeface="Arial" panose="020B0604020202020204" pitchFamily="34" charset="0"/>
                <a:cs typeface="Arial" panose="020B0604020202020204" pitchFamily="34" charset="0"/>
                <a:hlinkClick r:id="rId8"/>
              </a:rPr>
              <a:t> і науки </a:t>
            </a:r>
            <a:r>
              <a:rPr lang="ru-RU" sz="1300" dirty="0" err="1">
                <a:solidFill>
                  <a:srgbClr val="016E01">
                    <a:lumMod val="75000"/>
                  </a:srgbClr>
                </a:solidFill>
                <a:latin typeface="Arial" panose="020B0604020202020204" pitchFamily="34" charset="0"/>
                <a:cs typeface="Arial" panose="020B0604020202020204" pitchFamily="34" charset="0"/>
                <a:hlinkClick r:id="rId8"/>
              </a:rPr>
              <a:t>України</a:t>
            </a:r>
            <a:r>
              <a:rPr lang="ru-RU" sz="1300" dirty="0">
                <a:solidFill>
                  <a:srgbClr val="016E01">
                    <a:lumMod val="75000"/>
                  </a:srgbClr>
                </a:solidFill>
                <a:latin typeface="Arial" panose="020B0604020202020204" pitchFamily="34" charset="0"/>
                <a:cs typeface="Arial" panose="020B0604020202020204" pitchFamily="34" charset="0"/>
                <a:hlinkClick r:id="rId8"/>
              </a:rPr>
              <a:t> </a:t>
            </a:r>
            <a:r>
              <a:rPr lang="ru-RU" sz="1300" dirty="0" err="1">
                <a:solidFill>
                  <a:srgbClr val="016E01">
                    <a:lumMod val="75000"/>
                  </a:srgbClr>
                </a:solidFill>
                <a:latin typeface="Arial" panose="020B0604020202020204" pitchFamily="34" charset="0"/>
                <a:cs typeface="Arial" panose="020B0604020202020204" pitchFamily="34" charset="0"/>
                <a:hlinkClick r:id="rId8"/>
              </a:rPr>
              <a:t>від</a:t>
            </a:r>
            <a:r>
              <a:rPr lang="ru-RU" sz="1300" dirty="0">
                <a:solidFill>
                  <a:srgbClr val="016E01">
                    <a:lumMod val="75000"/>
                  </a:srgbClr>
                </a:solidFill>
                <a:latin typeface="Arial" panose="020B0604020202020204" pitchFamily="34" charset="0"/>
                <a:cs typeface="Arial" panose="020B0604020202020204" pitchFamily="34" charset="0"/>
                <a:hlinkClick r:id="rId8"/>
              </a:rPr>
              <a:t> 20.04. 2018 </a:t>
            </a:r>
            <a:r>
              <a:rPr lang="uk-UA" sz="1300" dirty="0">
                <a:solidFill>
                  <a:srgbClr val="016E01">
                    <a:lumMod val="75000"/>
                  </a:srgbClr>
                </a:solidFill>
                <a:latin typeface="Arial" panose="020B0604020202020204" pitchFamily="34" charset="0"/>
                <a:cs typeface="Arial" panose="020B0604020202020204" pitchFamily="34" charset="0"/>
                <a:hlinkClick r:id="rId8"/>
              </a:rPr>
              <a:t>№</a:t>
            </a:r>
            <a:r>
              <a:rPr lang="en-US" sz="1300" dirty="0">
                <a:solidFill>
                  <a:srgbClr val="016E01">
                    <a:lumMod val="75000"/>
                  </a:srgbClr>
                </a:solidFill>
                <a:latin typeface="Arial" panose="020B0604020202020204" pitchFamily="34" charset="0"/>
                <a:cs typeface="Arial" panose="020B0604020202020204" pitchFamily="34" charset="0"/>
                <a:hlinkClick r:id="rId8"/>
              </a:rPr>
              <a:t> </a:t>
            </a:r>
            <a:r>
              <a:rPr lang="uk-UA" sz="1300" dirty="0">
                <a:solidFill>
                  <a:srgbClr val="016E01">
                    <a:lumMod val="75000"/>
                  </a:srgbClr>
                </a:solidFill>
                <a:latin typeface="Arial" panose="020B0604020202020204" pitchFamily="34" charset="0"/>
                <a:cs typeface="Arial" panose="020B0604020202020204" pitchFamily="34" charset="0"/>
                <a:hlinkClick r:id="rId8"/>
              </a:rPr>
              <a:t>40</a:t>
            </a:r>
            <a:r>
              <a:rPr lang="en-US" sz="1300" dirty="0">
                <a:solidFill>
                  <a:srgbClr val="016E01">
                    <a:lumMod val="75000"/>
                  </a:srgbClr>
                </a:solidFill>
                <a:latin typeface="Arial" panose="020B0604020202020204" pitchFamily="34" charset="0"/>
                <a:cs typeface="Arial" panose="020B0604020202020204" pitchFamily="34" charset="0"/>
                <a:hlinkClick r:id="rId8"/>
              </a:rPr>
              <a:t>5)</a:t>
            </a:r>
            <a:r>
              <a:rPr lang="uk-UA" sz="1300" dirty="0">
                <a:solidFill>
                  <a:srgbClr val="016E01">
                    <a:lumMod val="75000"/>
                  </a:srgbClr>
                </a:solidFill>
                <a:latin typeface="Arial" panose="020B0604020202020204" pitchFamily="34" charset="0"/>
                <a:cs typeface="Arial" panose="020B0604020202020204" pitchFamily="34" charset="0"/>
              </a:rPr>
              <a:t>.</a:t>
            </a:r>
          </a:p>
          <a:p>
            <a:pPr marL="257175" lvl="0" indent="-257175" defTabSz="685800">
              <a:buFont typeface="Wingdings" pitchFamily="2" charset="2"/>
              <a:buChar char="Ø"/>
              <a:defRPr/>
            </a:pPr>
            <a:r>
              <a:rPr lang="uk-UA" sz="1300" dirty="0">
                <a:solidFill>
                  <a:srgbClr val="016E01">
                    <a:lumMod val="75000"/>
                  </a:srgbClr>
                </a:solidFill>
                <a:latin typeface="Arial" panose="020B0604020202020204" pitchFamily="34" charset="0"/>
                <a:cs typeface="Arial" panose="020B0604020202020204" pitchFamily="34" charset="0"/>
              </a:rPr>
              <a:t>на рівні профільної середньої освіти </a:t>
            </a:r>
            <a:r>
              <a:rPr lang="uk-UA" sz="1300" dirty="0">
                <a:solidFill>
                  <a:srgbClr val="016E01">
                    <a:lumMod val="75000"/>
                  </a:srgbClr>
                </a:solidFill>
                <a:latin typeface="Arial" panose="020B0604020202020204" pitchFamily="34" charset="0"/>
                <a:cs typeface="Arial" panose="020B0604020202020204" pitchFamily="34" charset="0"/>
                <a:hlinkClick r:id="rId9"/>
              </a:rPr>
              <a:t>Типової освітньої програми закладів середньої загальної освіти ІІІ ступеня </a:t>
            </a:r>
            <a:r>
              <a:rPr lang="ru-RU" sz="1300" dirty="0">
                <a:solidFill>
                  <a:srgbClr val="016E01">
                    <a:lumMod val="75000"/>
                  </a:srgbClr>
                </a:solidFill>
                <a:latin typeface="Arial" panose="020B0604020202020204" pitchFamily="34" charset="0"/>
                <a:cs typeface="Arial" panose="020B0604020202020204" pitchFamily="34" charset="0"/>
                <a:hlinkClick r:id="rId9"/>
              </a:rPr>
              <a:t>(</a:t>
            </a:r>
            <a:r>
              <a:rPr lang="ru-RU" sz="1300" dirty="0" err="1">
                <a:solidFill>
                  <a:srgbClr val="016E01">
                    <a:lumMod val="75000"/>
                  </a:srgbClr>
                </a:solidFill>
                <a:latin typeface="Arial" panose="020B0604020202020204" pitchFamily="34" charset="0"/>
                <a:cs typeface="Arial" panose="020B0604020202020204" pitchFamily="34" charset="0"/>
                <a:hlinkClick r:id="rId9"/>
              </a:rPr>
              <a:t>затвердженої</a:t>
            </a:r>
            <a:r>
              <a:rPr lang="ru-RU" sz="1300" dirty="0">
                <a:solidFill>
                  <a:srgbClr val="016E01">
                    <a:lumMod val="75000"/>
                  </a:srgbClr>
                </a:solidFill>
                <a:latin typeface="Arial" panose="020B0604020202020204" pitchFamily="34" charset="0"/>
                <a:cs typeface="Arial" panose="020B0604020202020204" pitchFamily="34" charset="0"/>
                <a:hlinkClick r:id="rId9"/>
              </a:rPr>
              <a:t> наказом </a:t>
            </a:r>
            <a:r>
              <a:rPr lang="ru-RU" sz="1300" dirty="0" err="1">
                <a:solidFill>
                  <a:srgbClr val="016E01">
                    <a:lumMod val="75000"/>
                  </a:srgbClr>
                </a:solidFill>
                <a:latin typeface="Arial" panose="020B0604020202020204" pitchFamily="34" charset="0"/>
                <a:cs typeface="Arial" panose="020B0604020202020204" pitchFamily="34" charset="0"/>
                <a:hlinkClick r:id="rId9"/>
              </a:rPr>
              <a:t>МОНу</a:t>
            </a:r>
            <a:r>
              <a:rPr lang="ru-RU" sz="1300" dirty="0">
                <a:solidFill>
                  <a:srgbClr val="016E01">
                    <a:lumMod val="75000"/>
                  </a:srgbClr>
                </a:solidFill>
                <a:latin typeface="Arial" panose="020B0604020202020204" pitchFamily="34" charset="0"/>
                <a:cs typeface="Arial" panose="020B0604020202020204" pitchFamily="34" charset="0"/>
                <a:hlinkClick r:id="rId9"/>
              </a:rPr>
              <a:t> </a:t>
            </a:r>
            <a:r>
              <a:rPr lang="ru-RU" sz="1300" dirty="0" err="1">
                <a:solidFill>
                  <a:srgbClr val="016E01">
                    <a:lumMod val="75000"/>
                  </a:srgbClr>
                </a:solidFill>
                <a:latin typeface="Arial" panose="020B0604020202020204" pitchFamily="34" charset="0"/>
                <a:cs typeface="Arial" panose="020B0604020202020204" pitchFamily="34" charset="0"/>
                <a:hlinkClick r:id="rId9"/>
              </a:rPr>
              <a:t>від</a:t>
            </a:r>
            <a:r>
              <a:rPr lang="ru-RU" sz="1300" dirty="0">
                <a:solidFill>
                  <a:srgbClr val="016E01">
                    <a:lumMod val="75000"/>
                  </a:srgbClr>
                </a:solidFill>
                <a:latin typeface="Arial" panose="020B0604020202020204" pitchFamily="34" charset="0"/>
                <a:cs typeface="Arial" panose="020B0604020202020204" pitchFamily="34" charset="0"/>
                <a:hlinkClick r:id="rId9"/>
              </a:rPr>
              <a:t> 20.04.2018 №408 у </a:t>
            </a:r>
            <a:r>
              <a:rPr lang="ru-RU" sz="1300" dirty="0" err="1">
                <a:solidFill>
                  <a:srgbClr val="016E01">
                    <a:lumMod val="75000"/>
                  </a:srgbClr>
                </a:solidFill>
                <a:latin typeface="Arial" panose="020B0604020202020204" pitchFamily="34" charset="0"/>
                <a:cs typeface="Arial" panose="020B0604020202020204" pitchFamily="34" charset="0"/>
                <a:hlinkClick r:id="rId9"/>
              </a:rPr>
              <a:t>редакції</a:t>
            </a:r>
            <a:r>
              <a:rPr lang="ru-RU" sz="1300" dirty="0">
                <a:solidFill>
                  <a:srgbClr val="016E01">
                    <a:lumMod val="75000"/>
                  </a:srgbClr>
                </a:solidFill>
                <a:latin typeface="Arial" panose="020B0604020202020204" pitchFamily="34" charset="0"/>
                <a:cs typeface="Arial" panose="020B0604020202020204" pitchFamily="34" charset="0"/>
                <a:hlinkClick r:id="rId9"/>
              </a:rPr>
              <a:t> наказу МОН </a:t>
            </a:r>
            <a:r>
              <a:rPr lang="ru-RU" sz="1300" dirty="0" err="1">
                <a:solidFill>
                  <a:srgbClr val="016E01">
                    <a:lumMod val="75000"/>
                  </a:srgbClr>
                </a:solidFill>
                <a:latin typeface="Arial" panose="020B0604020202020204" pitchFamily="34" charset="0"/>
                <a:cs typeface="Arial" panose="020B0604020202020204" pitchFamily="34" charset="0"/>
                <a:hlinkClick r:id="rId9"/>
              </a:rPr>
              <a:t>від</a:t>
            </a:r>
            <a:r>
              <a:rPr lang="ru-RU" sz="1300" dirty="0">
                <a:solidFill>
                  <a:srgbClr val="016E01">
                    <a:lumMod val="75000"/>
                  </a:srgbClr>
                </a:solidFill>
                <a:latin typeface="Arial" panose="020B0604020202020204" pitchFamily="34" charset="0"/>
                <a:cs typeface="Arial" panose="020B0604020202020204" pitchFamily="34" charset="0"/>
                <a:hlinkClick r:id="rId9"/>
              </a:rPr>
              <a:t> 28.11.2019 №1493 </a:t>
            </a:r>
            <a:r>
              <a:rPr lang="ru-RU" sz="1300" dirty="0" err="1">
                <a:solidFill>
                  <a:srgbClr val="016E01">
                    <a:lumMod val="75000"/>
                  </a:srgbClr>
                </a:solidFill>
                <a:latin typeface="Arial" panose="020B0604020202020204" pitchFamily="34" charset="0"/>
                <a:cs typeface="Arial" panose="020B0604020202020204" pitchFamily="34" charset="0"/>
                <a:hlinkClick r:id="rId9"/>
              </a:rPr>
              <a:t>зі</a:t>
            </a:r>
            <a:r>
              <a:rPr lang="ru-RU" sz="1300" dirty="0">
                <a:solidFill>
                  <a:srgbClr val="016E01">
                    <a:lumMod val="75000"/>
                  </a:srgbClr>
                </a:solidFill>
                <a:latin typeface="Arial" panose="020B0604020202020204" pitchFamily="34" charset="0"/>
                <a:cs typeface="Arial" panose="020B0604020202020204" pitchFamily="34" charset="0"/>
                <a:hlinkClick r:id="rId9"/>
              </a:rPr>
              <a:t> </a:t>
            </a:r>
            <a:r>
              <a:rPr lang="ru-RU" sz="1300" dirty="0" err="1">
                <a:solidFill>
                  <a:srgbClr val="016E01">
                    <a:lumMod val="75000"/>
                  </a:srgbClr>
                </a:solidFill>
                <a:latin typeface="Arial" panose="020B0604020202020204" pitchFamily="34" charset="0"/>
                <a:cs typeface="Arial" panose="020B0604020202020204" pitchFamily="34" charset="0"/>
                <a:hlinkClick r:id="rId9"/>
              </a:rPr>
              <a:t>змінами</a:t>
            </a:r>
            <a:r>
              <a:rPr lang="ru-RU" sz="1300" dirty="0">
                <a:solidFill>
                  <a:srgbClr val="016E01">
                    <a:lumMod val="75000"/>
                  </a:srgbClr>
                </a:solidFill>
                <a:latin typeface="Arial" panose="020B0604020202020204" pitchFamily="34" charset="0"/>
                <a:cs typeface="Arial" panose="020B0604020202020204" pitchFamily="34" charset="0"/>
              </a:rPr>
              <a:t>).</a:t>
            </a:r>
            <a:endPar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Накази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Міністерства</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і науки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10"/>
              </a:rPr>
              <a:t>від 07 червня 2023 р. № 705 «Про проведення всеукраїнського конкурсу «Учитель року-2024″»</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11"/>
              </a:rPr>
              <a:t>від 15.05.2023 № 563 «Про затвердження методичних рекомендацій щодо окремих питань здобуття освіти в закладах загальної середньої освіти в умовах воєнного стану в Україні</a:t>
            </a:r>
            <a:r>
              <a:rPr lang="uk-UA" sz="1400" dirty="0">
                <a:solidFill>
                  <a:schemeClr val="bg2">
                    <a:lumMod val="90000"/>
                    <a:lumOff val="10000"/>
                  </a:schemeClr>
                </a:solidFill>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12"/>
              </a:rPr>
              <a:t>від 09.09.2022 р. № 805 «Про затвердження Положення про атестацію педагогічних працівників»</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13"/>
              </a:rPr>
              <a:t>від 08 серпня 2022 року № 707 «Про затвердження Інструкції з ведення ділової документації у закладах загальної середньої освіти в електронній формі»</a:t>
            </a:r>
            <a:endParaRPr lang="uk-UA" sz="1400" dirty="0">
              <a:solidFill>
                <a:schemeClr val="accent1">
                  <a:lumMod val="50000"/>
                </a:schemeClr>
              </a:solidFill>
              <a:cs typeface="Arial" panose="020B0604020202020204" pitchFamily="34" charset="0"/>
            </a:endParaRPr>
          </a:p>
          <a:p>
            <a:pPr marL="285750" lvl="0" indent="-285750" defTabSz="685800">
              <a:buFont typeface="Wingdings" panose="05000000000000000000" pitchFamily="2" charset="2"/>
              <a:buChar char="Ø"/>
              <a:defRPr/>
            </a:pP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lang="uk-UA" sz="1400" dirty="0">
                <a:solidFill>
                  <a:schemeClr val="accent2"/>
                </a:solidFill>
                <a:hlinkClick r:id="rId14">
                  <a:extLst>
                    <a:ext uri="{A12FA001-AC4F-418D-AE19-62706E023703}">
                      <ahyp:hlinkClr xmlns:ahyp="http://schemas.microsoft.com/office/drawing/2018/hyperlinkcolor" val="tx"/>
                    </a:ext>
                  </a:extLst>
                </a:hlinkClick>
              </a:rPr>
              <a:t>від 01.04.2022 №289 «Про затвердження методичних рекомендацій щодо оцінювання навчальних досягнень учнів 5-6 класів, які здобувають освіту відповідно до нового Державного стандарту базової середньої освіти»</a:t>
            </a:r>
            <a:endParaRPr lang="uk-UA" sz="1400" dirty="0">
              <a:solidFill>
                <a:schemeClr val="accent2"/>
              </a:solidFill>
            </a:endParaRPr>
          </a:p>
          <a:p>
            <a:pPr marL="285750" indent="-285750" defTabSz="685800">
              <a:buFont typeface="Wingdings" panose="05000000000000000000" pitchFamily="2" charset="2"/>
              <a:buChar char="Ø"/>
              <a:defRPr/>
            </a:pPr>
            <a:r>
              <a:rPr lang="uk-UA" sz="1400" dirty="0">
                <a:solidFill>
                  <a:schemeClr val="accent5"/>
                </a:solidFill>
                <a:hlinkClick r:id="rId15">
                  <a:extLst>
                    <a:ext uri="{A12FA001-AC4F-418D-AE19-62706E023703}">
                      <ahyp:hlinkClr xmlns:ahyp="http://schemas.microsoft.com/office/drawing/2018/hyperlinkcolor" val="tx"/>
                    </a:ext>
                  </a:extLst>
                </a:hlinkClick>
              </a:rPr>
              <a:t>від 8 вересня 2020 року №1115 і зареєстровано в Міністерстві юстиції 28 вересня 2020 року за №941/35224 «Деякі питання організації дистанційного навчання</a:t>
            </a:r>
            <a:r>
              <a:rPr lang="uk-UA" sz="1400" dirty="0">
                <a:solidFill>
                  <a:schemeClr val="accent5"/>
                </a:solidFill>
              </a:rPr>
              <a:t>»</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Tree>
    <p:extLst>
      <p:ext uri="{BB962C8B-B14F-4D97-AF65-F5344CB8AC3E}">
        <p14:creationId xmlns:p14="http://schemas.microsoft.com/office/powerpoint/2010/main" val="183687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0817" y="136532"/>
            <a:ext cx="10579100" cy="2462213"/>
          </a:xfrm>
          <a:prstGeom prst="rect">
            <a:avLst/>
          </a:prstGeom>
        </p:spPr>
        <p:txBody>
          <a:bodyPr wrap="square">
            <a:spAutoFit/>
          </a:bodyPr>
          <a:lstStyle/>
          <a:p>
            <a:pPr algn="just"/>
            <a:r>
              <a:rPr lang="uk-UA" sz="2800" b="1" dirty="0">
                <a:solidFill>
                  <a:srgbClr val="00B050"/>
                </a:solidFill>
              </a:rPr>
              <a:t>8. Корпоративна культура</a:t>
            </a:r>
          </a:p>
          <a:p>
            <a:pPr algn="just"/>
            <a:r>
              <a:rPr lang="uk-UA" dirty="0"/>
              <a:t>Корпоративну культуру можна порівняти з фундаментом, на якому будується ставлення працівників до їхньої компанії. Вона багато в чому визначає, як Ваша команда взаємодіє один з одним. Ви можете працювати з корпоративною культурою, вводити нові традиції або створювати заходи, які підвищуватимуть бойовий дух працівників та їхнє бажання працювати. Наприклад, Ви можете регулярно проводити з працівниками спільні координації, на яких Ви обговорюєте успіхи вашого персоналу та визначаєте мету на найближче майбутнє. Це може значно згуртувати колектив, а також сконцентрувати увагу працівників на цілях компанії.</a:t>
            </a: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935" y="2704220"/>
            <a:ext cx="2916893" cy="2396415"/>
          </a:xfrm>
          <a:prstGeom prst="rect">
            <a:avLst/>
          </a:prstGeom>
          <a:noFill/>
        </p:spPr>
      </p:pic>
      <p:sp>
        <p:nvSpPr>
          <p:cNvPr id="4" name="Прямоугольник 3"/>
          <p:cNvSpPr/>
          <p:nvPr/>
        </p:nvSpPr>
        <p:spPr>
          <a:xfrm>
            <a:off x="4169328" y="2704220"/>
            <a:ext cx="7828094" cy="2308324"/>
          </a:xfrm>
          <a:prstGeom prst="rect">
            <a:avLst/>
          </a:prstGeom>
        </p:spPr>
        <p:txBody>
          <a:bodyPr wrap="square">
            <a:spAutoFit/>
          </a:bodyPr>
          <a:lstStyle/>
          <a:p>
            <a:pPr algn="just"/>
            <a:r>
              <a:rPr lang="uk-UA" dirty="0"/>
              <a:t>Джек </a:t>
            </a:r>
            <a:r>
              <a:rPr lang="uk-UA" dirty="0" err="1"/>
              <a:t>Уелч</a:t>
            </a:r>
            <a:r>
              <a:rPr lang="uk-UA" dirty="0"/>
              <a:t>, працюючи в </a:t>
            </a:r>
            <a:r>
              <a:rPr lang="uk-UA" dirty="0" err="1"/>
              <a:t>General</a:t>
            </a:r>
            <a:r>
              <a:rPr lang="uk-UA" dirty="0"/>
              <a:t> </a:t>
            </a:r>
            <a:r>
              <a:rPr lang="uk-UA" dirty="0" err="1"/>
              <a:t>Electric</a:t>
            </a:r>
            <a:r>
              <a:rPr lang="uk-UA" dirty="0"/>
              <a:t>, запровадив традицію у різний спосіб святкувати будь-які досягнення і перемоги працівників. Він пропонував робітникам вітати один одного, коли вони успішно виконували робоче завдання, і радив менеджерам організовувати </a:t>
            </a:r>
            <a:r>
              <a:rPr lang="uk-UA" dirty="0" err="1"/>
              <a:t>корпоративи</a:t>
            </a:r>
            <a:r>
              <a:rPr lang="uk-UA" dirty="0"/>
              <a:t> або спільні виїзди, якщо досягнення підлеглих було особливо значущим. Швидше за все, Ви також можете вигадати якийсь звичай для Вашої компанії, який показуватиме працівникам, що Ви цінуєте їхню роботу, і викликатиме в них бажання досягати нових вершин.</a:t>
            </a:r>
          </a:p>
        </p:txBody>
      </p:sp>
      <p:sp>
        <p:nvSpPr>
          <p:cNvPr id="5" name="Прямоугольник 4"/>
          <p:cNvSpPr/>
          <p:nvPr/>
        </p:nvSpPr>
        <p:spPr>
          <a:xfrm>
            <a:off x="1176935" y="5269881"/>
            <a:ext cx="3889871" cy="923330"/>
          </a:xfrm>
          <a:prstGeom prst="rect">
            <a:avLst/>
          </a:prstGeom>
        </p:spPr>
        <p:txBody>
          <a:bodyPr wrap="square">
            <a:spAutoFit/>
          </a:bodyPr>
          <a:lstStyle/>
          <a:p>
            <a:r>
              <a:rPr lang="uk-UA" b="1" dirty="0">
                <a:solidFill>
                  <a:srgbClr val="FF0000"/>
                </a:solidFill>
              </a:rPr>
              <a:t>За матеріалами Олексія Самойленко</a:t>
            </a:r>
            <a:br>
              <a:rPr lang="uk-UA" b="1" dirty="0">
                <a:solidFill>
                  <a:srgbClr val="FF0000"/>
                </a:solidFill>
              </a:rPr>
            </a:br>
            <a:r>
              <a:rPr lang="uk-UA" b="1" dirty="0">
                <a:solidFill>
                  <a:srgbClr val="FF0000"/>
                </a:solidFill>
              </a:rPr>
              <a:t>Генерального директора компанії </a:t>
            </a:r>
          </a:p>
          <a:p>
            <a:r>
              <a:rPr lang="uk-UA" b="1" dirty="0">
                <a:solidFill>
                  <a:srgbClr val="FF0000"/>
                </a:solidFill>
              </a:rPr>
              <a:t>"</a:t>
            </a:r>
            <a:r>
              <a:rPr lang="uk-UA" b="1" dirty="0" err="1">
                <a:solidFill>
                  <a:srgbClr val="FF0000"/>
                </a:solidFill>
              </a:rPr>
              <a:t>Перформія</a:t>
            </a:r>
            <a:r>
              <a:rPr lang="uk-UA" b="1" dirty="0">
                <a:solidFill>
                  <a:srgbClr val="FF0000"/>
                </a:solidFill>
              </a:rPr>
              <a:t> Україна"</a:t>
            </a:r>
          </a:p>
        </p:txBody>
      </p:sp>
      <p:sp>
        <p:nvSpPr>
          <p:cNvPr id="6" name="Прямоугольник 1">
            <a:extLst>
              <a:ext uri="{FF2B5EF4-FFF2-40B4-BE49-F238E27FC236}">
                <a16:creationId xmlns:a16="http://schemas.microsoft.com/office/drawing/2014/main" id="{5C873297-0BFF-4E24-88F5-AC482903994F}"/>
              </a:ext>
            </a:extLst>
          </p:cNvPr>
          <p:cNvSpPr/>
          <p:nvPr/>
        </p:nvSpPr>
        <p:spPr>
          <a:xfrm>
            <a:off x="5279836" y="5058805"/>
            <a:ext cx="6096000" cy="1631216"/>
          </a:xfrm>
          <a:prstGeom prst="rect">
            <a:avLst/>
          </a:prstGeom>
        </p:spPr>
        <p:txBody>
          <a:bodyPr>
            <a:spAutoFit/>
          </a:bodyPr>
          <a:lstStyle/>
          <a:p>
            <a:r>
              <a:rPr lang="uk-UA" sz="2000" b="1" dirty="0">
                <a:solidFill>
                  <a:srgbClr val="7030A0"/>
                </a:solidFill>
              </a:rPr>
              <a:t>Практична робота</a:t>
            </a:r>
            <a:endParaRPr lang="uk-UA" sz="2000" dirty="0">
              <a:solidFill>
                <a:srgbClr val="7030A0"/>
              </a:solidFill>
            </a:endParaRPr>
          </a:p>
          <a:p>
            <a:r>
              <a:rPr lang="uk-UA" sz="2000" dirty="0">
                <a:solidFill>
                  <a:srgbClr val="7030A0"/>
                </a:solidFill>
              </a:rPr>
              <a:t>Напишіть сумну (оптимістичну) історію тільки з трьох слів про вплив мотивації на якість шкільної освіти.</a:t>
            </a:r>
          </a:p>
          <a:p>
            <a:r>
              <a:rPr lang="uk-UA" sz="2000" i="1" dirty="0">
                <a:solidFill>
                  <a:srgbClr val="7030A0"/>
                </a:solidFill>
              </a:rPr>
              <a:t>Гірше не буде!</a:t>
            </a:r>
            <a:endParaRPr lang="uk-UA" sz="2000" dirty="0">
              <a:solidFill>
                <a:srgbClr val="7030A0"/>
              </a:solidFill>
            </a:endParaRPr>
          </a:p>
          <a:p>
            <a:r>
              <a:rPr lang="uk-UA" sz="2000" i="1" dirty="0">
                <a:solidFill>
                  <a:srgbClr val="7030A0"/>
                </a:solidFill>
              </a:rPr>
              <a:t>Усе тільки починається</a:t>
            </a:r>
            <a:endParaRPr lang="uk-UA" sz="2000" dirty="0">
              <a:solidFill>
                <a:srgbClr val="7030A0"/>
              </a:solidFill>
            </a:endParaRPr>
          </a:p>
        </p:txBody>
      </p:sp>
    </p:spTree>
    <p:extLst>
      <p:ext uri="{BB962C8B-B14F-4D97-AF65-F5344CB8AC3E}">
        <p14:creationId xmlns:p14="http://schemas.microsoft.com/office/powerpoint/2010/main" val="104194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179929" y="44570"/>
            <a:ext cx="8884692" cy="272592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a:solidFill>
                  <a:srgbClr val="00B050"/>
                </a:solidFill>
                <a:latin typeface="Arial" panose="020B0604020202020204" pitchFamily="34" charset="0"/>
                <a:cs typeface="Arial" panose="020B0604020202020204" pitchFamily="34" charset="0"/>
              </a:rPr>
              <a:t>Комунальна установа «Центр професійного розвитку педагогічних працівників Вінницької міської ради</a:t>
            </a:r>
          </a:p>
          <a:p>
            <a:pPr algn="ctr"/>
            <a:r>
              <a:rPr lang="uk-UA" sz="4000" b="1" dirty="0">
                <a:solidFill>
                  <a:srgbClr val="00B050"/>
                </a:solidFill>
                <a:latin typeface="Arial" panose="020B0604020202020204" pitchFamily="34" charset="0"/>
                <a:cs typeface="Arial" panose="020B0604020202020204" pitchFamily="34" charset="0"/>
              </a:rPr>
              <a:t>або КУ №ЦПРПП ВМР»</a:t>
            </a:r>
          </a:p>
        </p:txBody>
      </p:sp>
      <p:sp>
        <p:nvSpPr>
          <p:cNvPr id="6" name="Прямоугольник 5"/>
          <p:cNvSpPr/>
          <p:nvPr/>
        </p:nvSpPr>
        <p:spPr>
          <a:xfrm>
            <a:off x="1334750" y="3907912"/>
            <a:ext cx="5047407" cy="646331"/>
          </a:xfrm>
          <a:prstGeom prst="rect">
            <a:avLst/>
          </a:prstGeom>
        </p:spPr>
        <p:txBody>
          <a:bodyPr wrap="none">
            <a:spAutoFit/>
          </a:bodyPr>
          <a:lstStyle/>
          <a:p>
            <a:r>
              <a:rPr lang="en-US" sz="3600" dirty="0">
                <a:hlinkClick r:id="rId2"/>
              </a:rPr>
              <a:t>https://cprvmr.edu.vn.ua/</a:t>
            </a:r>
            <a:endParaRPr lang="uk-UA" sz="3600" dirty="0"/>
          </a:p>
        </p:txBody>
      </p:sp>
      <p:pic>
        <p:nvPicPr>
          <p:cNvPr id="7" name="Рисунок 6">
            <a:extLst>
              <a:ext uri="{FF2B5EF4-FFF2-40B4-BE49-F238E27FC236}">
                <a16:creationId xmlns:a16="http://schemas.microsoft.com/office/drawing/2014/main" id="{057E88D9-2F33-4175-8D76-7FD3BD448EC4}"/>
              </a:ext>
            </a:extLst>
          </p:cNvPr>
          <p:cNvPicPr>
            <a:picLocks noChangeAspect="1"/>
          </p:cNvPicPr>
          <p:nvPr/>
        </p:nvPicPr>
        <p:blipFill>
          <a:blip r:embed="rId3"/>
          <a:stretch>
            <a:fillRect/>
          </a:stretch>
        </p:blipFill>
        <p:spPr>
          <a:xfrm>
            <a:off x="0" y="32245"/>
            <a:ext cx="2807866" cy="2738250"/>
          </a:xfrm>
          <a:prstGeom prst="rect">
            <a:avLst/>
          </a:prstGeom>
        </p:spPr>
      </p:pic>
      <p:sp>
        <p:nvSpPr>
          <p:cNvPr id="8" name="TextBox 7"/>
          <p:cNvSpPr txBox="1"/>
          <p:nvPr/>
        </p:nvSpPr>
        <p:spPr>
          <a:xfrm>
            <a:off x="1884516" y="4983688"/>
            <a:ext cx="4826834" cy="1200329"/>
          </a:xfrm>
          <a:prstGeom prst="rect">
            <a:avLst/>
          </a:prstGeom>
          <a:noFill/>
        </p:spPr>
        <p:txBody>
          <a:bodyPr wrap="none" rtlCol="0">
            <a:spAutoFit/>
          </a:bodyPr>
          <a:lstStyle/>
          <a:p>
            <a:pPr algn="ctr"/>
            <a:r>
              <a:rPr lang="uk-UA" sz="3600" b="1" dirty="0">
                <a:solidFill>
                  <a:srgbClr val="002060"/>
                </a:solidFill>
              </a:rPr>
              <a:t>Адреса Центру: </a:t>
            </a:r>
          </a:p>
          <a:p>
            <a:pPr algn="ctr"/>
            <a:r>
              <a:rPr lang="uk-UA" sz="3600" b="1" dirty="0">
                <a:solidFill>
                  <a:srgbClr val="002060"/>
                </a:solidFill>
              </a:rPr>
              <a:t>м. Вінниця вул. Мури 4</a:t>
            </a:r>
            <a:endParaRPr lang="ru-RU" sz="3600" b="1" dirty="0">
              <a:solidFill>
                <a:srgbClr val="002060"/>
              </a:solidFill>
            </a:endParaRPr>
          </a:p>
        </p:txBody>
      </p:sp>
      <p:graphicFrame>
        <p:nvGraphicFramePr>
          <p:cNvPr id="9" name="Схема 8"/>
          <p:cNvGraphicFramePr/>
          <p:nvPr>
            <p:extLst>
              <p:ext uri="{D42A27DB-BD31-4B8C-83A1-F6EECF244321}">
                <p14:modId xmlns:p14="http://schemas.microsoft.com/office/powerpoint/2010/main" val="2596076291"/>
              </p:ext>
            </p:extLst>
          </p:nvPr>
        </p:nvGraphicFramePr>
        <p:xfrm>
          <a:off x="6493079" y="2625754"/>
          <a:ext cx="6137485" cy="3858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810472" y="3202740"/>
            <a:ext cx="6974923" cy="646331"/>
          </a:xfrm>
          <a:prstGeom prst="rect">
            <a:avLst/>
          </a:prstGeom>
        </p:spPr>
        <p:txBody>
          <a:bodyPr wrap="none">
            <a:spAutoFit/>
          </a:bodyPr>
          <a:lstStyle/>
          <a:p>
            <a:pPr algn="ctr"/>
            <a:r>
              <a:rPr lang="uk-UA" sz="3600" b="1" dirty="0">
                <a:solidFill>
                  <a:schemeClr val="accent6">
                    <a:lumMod val="75000"/>
                  </a:schemeClr>
                </a:solidFill>
                <a:latin typeface="Arial" panose="020B0604020202020204" pitchFamily="34" charset="0"/>
                <a:cs typeface="Arial" panose="020B0604020202020204" pitchFamily="34" charset="0"/>
              </a:rPr>
              <a:t>Сайт Центру за покликанням:</a:t>
            </a:r>
            <a:endParaRPr lang="uk-UA" sz="36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25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88171" y="93689"/>
            <a:ext cx="5063271" cy="2677656"/>
          </a:xfrm>
          <a:prstGeom prst="rect">
            <a:avLst/>
          </a:prstGeom>
        </p:spPr>
        <p:txBody>
          <a:bodyPr wrap="square">
            <a:spAutoFit/>
          </a:bodyPr>
          <a:lstStyle/>
          <a:p>
            <a:pPr marL="342900" indent="-342900" latinLnBrk="0">
              <a:buFont typeface="Wingdings" panose="05000000000000000000" pitchFamily="2" charset="2"/>
              <a:buChar char="Ø"/>
            </a:pP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своїми</a:t>
            </a:r>
            <a:r>
              <a:rPr lang="ru-RU" sz="2400" b="1" dirty="0">
                <a:solidFill>
                  <a:srgbClr val="00B050"/>
                </a:solidFill>
              </a:rPr>
              <a:t> </a:t>
            </a:r>
            <a:r>
              <a:rPr lang="ru-RU" sz="2400" b="1" dirty="0" err="1">
                <a:solidFill>
                  <a:srgbClr val="00B050"/>
                </a:solidFill>
              </a:rPr>
              <a:t>очікуваннями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Проактивно</a:t>
            </a:r>
            <a:r>
              <a:rPr lang="ru-RU" sz="2400" b="1" dirty="0">
                <a:solidFill>
                  <a:srgbClr val="00B050"/>
                </a:solidFill>
              </a:rPr>
              <a:t> </a:t>
            </a: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своїм</a:t>
            </a:r>
            <a:r>
              <a:rPr lang="ru-RU" sz="2400" b="1" dirty="0">
                <a:solidFill>
                  <a:srgbClr val="00B050"/>
                </a:solidFill>
              </a:rPr>
              <a:t> </a:t>
            </a:r>
            <a:r>
              <a:rPr lang="ru-RU" sz="2400" b="1" dirty="0" err="1">
                <a:solidFill>
                  <a:srgbClr val="00B050"/>
                </a:solidFill>
              </a:rPr>
              <a:t>стресом</a:t>
            </a:r>
            <a:endParaRPr lang="ru-RU" sz="2400" b="1" dirty="0">
              <a:solidFill>
                <a:srgbClr val="00B050"/>
              </a:solidFill>
            </a:endParaRPr>
          </a:p>
          <a:p>
            <a:pPr marL="342900" indent="-342900" latinLnBrk="0">
              <a:buFont typeface="Wingdings" panose="05000000000000000000" pitchFamily="2" charset="2"/>
              <a:buChar char="Ø"/>
            </a:pPr>
            <a:r>
              <a:rPr lang="ru-RU" sz="2400" b="1" dirty="0">
                <a:solidFill>
                  <a:srgbClr val="00B050"/>
                </a:solidFill>
              </a:rPr>
              <a:t>Знай </a:t>
            </a:r>
            <a:r>
              <a:rPr lang="ru-RU" sz="2400" b="1" dirty="0" err="1">
                <a:solidFill>
                  <a:srgbClr val="00B050"/>
                </a:solidFill>
              </a:rPr>
              <a:t>свої</a:t>
            </a:r>
            <a:r>
              <a:rPr lang="ru-RU" sz="2400" b="1" dirty="0">
                <a:solidFill>
                  <a:srgbClr val="00B050"/>
                </a:solidFill>
              </a:rPr>
              <a:t> </a:t>
            </a:r>
            <a:r>
              <a:rPr lang="ru-RU" sz="2400" b="1" dirty="0" err="1">
                <a:solidFill>
                  <a:srgbClr val="00B050"/>
                </a:solidFill>
              </a:rPr>
              <a:t>тригери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Відділяй</a:t>
            </a:r>
            <a:r>
              <a:rPr lang="ru-RU" sz="2400" b="1" dirty="0">
                <a:solidFill>
                  <a:srgbClr val="00B050"/>
                </a:solidFill>
              </a:rPr>
              <a:t> роботу </a:t>
            </a:r>
            <a:r>
              <a:rPr lang="ru-RU" sz="2400" b="1" dirty="0" err="1">
                <a:solidFill>
                  <a:srgbClr val="00B050"/>
                </a:solidFill>
              </a:rPr>
              <a:t>від</a:t>
            </a:r>
            <a:r>
              <a:rPr lang="ru-RU" sz="2400" b="1" dirty="0">
                <a:solidFill>
                  <a:srgbClr val="00B050"/>
                </a:solidFill>
              </a:rPr>
              <a:t> </a:t>
            </a:r>
            <a:r>
              <a:rPr lang="ru-RU" sz="2400" b="1" dirty="0" err="1">
                <a:solidFill>
                  <a:srgbClr val="00B050"/>
                </a:solidFill>
              </a:rPr>
              <a:t>побуту</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Спілкуйся</a:t>
            </a:r>
            <a:r>
              <a:rPr lang="ru-RU" sz="2400" b="1" dirty="0">
                <a:solidFill>
                  <a:srgbClr val="00B050"/>
                </a:solidFill>
              </a:rPr>
              <a:t> з собою та </a:t>
            </a:r>
            <a:r>
              <a:rPr lang="ru-RU" sz="2400" b="1" dirty="0" err="1">
                <a:solidFill>
                  <a:srgbClr val="00B050"/>
                </a:solidFill>
              </a:rPr>
              <a:t>іншими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Підтримуй</a:t>
            </a:r>
            <a:r>
              <a:rPr lang="ru-RU" sz="2400" b="1" dirty="0">
                <a:solidFill>
                  <a:srgbClr val="00B050"/>
                </a:solidFill>
              </a:rPr>
              <a:t> </a:t>
            </a:r>
            <a:r>
              <a:rPr lang="ru-RU" sz="2400" b="1" dirty="0" err="1">
                <a:solidFill>
                  <a:srgbClr val="00B050"/>
                </a:solidFill>
              </a:rPr>
              <a:t>зв'язки</a:t>
            </a:r>
            <a:endParaRPr lang="ru-RU" sz="2400" b="1" dirty="0">
              <a:solidFill>
                <a:srgbClr val="00B050"/>
              </a:solidFill>
            </a:endParaRPr>
          </a:p>
          <a:p>
            <a:pPr marL="342900" indent="-342900" latinLnBrk="0">
              <a:buFont typeface="Wingdings" panose="05000000000000000000" pitchFamily="2" charset="2"/>
              <a:buChar char="Ø"/>
            </a:pPr>
            <a:r>
              <a:rPr lang="ru-RU" sz="2400" b="1" dirty="0" err="1">
                <a:solidFill>
                  <a:srgbClr val="00B050"/>
                </a:solidFill>
              </a:rPr>
              <a:t>Керуй</a:t>
            </a:r>
            <a:r>
              <a:rPr lang="ru-RU" sz="2400" b="1" dirty="0">
                <a:solidFill>
                  <a:srgbClr val="00B050"/>
                </a:solidFill>
              </a:rPr>
              <a:t> </a:t>
            </a:r>
            <a:r>
              <a:rPr lang="ru-RU" sz="2400" b="1" dirty="0" err="1">
                <a:solidFill>
                  <a:srgbClr val="00B050"/>
                </a:solidFill>
              </a:rPr>
              <a:t>тим</a:t>
            </a:r>
            <a:r>
              <a:rPr lang="ru-RU" sz="2400" b="1" dirty="0">
                <a:solidFill>
                  <a:srgbClr val="00B050"/>
                </a:solidFill>
              </a:rPr>
              <a:t>, </a:t>
            </a:r>
            <a:r>
              <a:rPr lang="ru-RU" sz="2400" b="1" dirty="0" err="1">
                <a:solidFill>
                  <a:srgbClr val="00B050"/>
                </a:solidFill>
              </a:rPr>
              <a:t>чим</a:t>
            </a:r>
            <a:r>
              <a:rPr lang="ru-RU" sz="2400" b="1" dirty="0">
                <a:solidFill>
                  <a:srgbClr val="00B050"/>
                </a:solidFill>
              </a:rPr>
              <a:t> </a:t>
            </a:r>
            <a:r>
              <a:rPr lang="ru-RU" sz="2400" b="1" dirty="0" err="1">
                <a:solidFill>
                  <a:srgbClr val="00B050"/>
                </a:solidFill>
              </a:rPr>
              <a:t>можеш</a:t>
            </a:r>
            <a:r>
              <a:rPr lang="ru-RU" sz="2400" b="1" dirty="0">
                <a:solidFill>
                  <a:srgbClr val="00B050"/>
                </a:solidFill>
              </a:rPr>
              <a:t> </a:t>
            </a:r>
          </a:p>
        </p:txBody>
      </p:sp>
      <p:pic>
        <p:nvPicPr>
          <p:cNvPr id="6" name="Рисунок 5"/>
          <p:cNvPicPr>
            <a:picLocks noChangeAspect="1"/>
          </p:cNvPicPr>
          <p:nvPr/>
        </p:nvPicPr>
        <p:blipFill>
          <a:blip r:embed="rId2"/>
          <a:stretch>
            <a:fillRect/>
          </a:stretch>
        </p:blipFill>
        <p:spPr>
          <a:xfrm>
            <a:off x="5108105" y="1787856"/>
            <a:ext cx="7083895" cy="4913195"/>
          </a:xfrm>
          <a:prstGeom prst="ellipse">
            <a:avLst/>
          </a:prstGeom>
          <a:ln>
            <a:noFill/>
          </a:ln>
          <a:effectLst>
            <a:softEdge rad="112500"/>
          </a:effectLst>
        </p:spPr>
      </p:pic>
    </p:spTree>
    <p:extLst>
      <p:ext uri="{BB962C8B-B14F-4D97-AF65-F5344CB8AC3E}">
        <p14:creationId xmlns:p14="http://schemas.microsoft.com/office/powerpoint/2010/main" val="3022079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38238" y="6134201"/>
            <a:ext cx="165735" cy="124554"/>
          </a:xfrm>
          <a:prstGeom prst="rect">
            <a:avLst/>
          </a:prstGeom>
        </p:spPr>
        <p:txBody>
          <a:bodyPr vert="horz" wrap="square" lIns="0" tIns="9049" rIns="0" bIns="0" rtlCol="0">
            <a:spAutoFit/>
          </a:bodyPr>
          <a:lstStyle/>
          <a:p>
            <a:pPr marL="9525">
              <a:spcBef>
                <a:spcPts val="71"/>
              </a:spcBef>
            </a:pPr>
            <a:r>
              <a:rPr sz="750" spc="-8" dirty="0">
                <a:latin typeface="Arial MT"/>
                <a:cs typeface="Arial MT"/>
              </a:rPr>
              <a:t>36</a:t>
            </a:r>
            <a:endParaRPr sz="750">
              <a:latin typeface="Arial MT"/>
              <a:cs typeface="Arial MT"/>
            </a:endParaRPr>
          </a:p>
        </p:txBody>
      </p:sp>
      <p:pic>
        <p:nvPicPr>
          <p:cNvPr id="4" name="object 4"/>
          <p:cNvPicPr/>
          <p:nvPr/>
        </p:nvPicPr>
        <p:blipFill>
          <a:blip r:embed="rId2" cstate="print"/>
          <a:stretch>
            <a:fillRect/>
          </a:stretch>
        </p:blipFill>
        <p:spPr>
          <a:xfrm>
            <a:off x="1849373" y="360791"/>
            <a:ext cx="9760989" cy="6300068"/>
          </a:xfrm>
          <a:prstGeom prst="rect">
            <a:avLst/>
          </a:prstGeom>
        </p:spPr>
      </p:pic>
    </p:spTree>
    <p:extLst>
      <p:ext uri="{BB962C8B-B14F-4D97-AF65-F5344CB8AC3E}">
        <p14:creationId xmlns:p14="http://schemas.microsoft.com/office/powerpoint/2010/main" val="81399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a16="http://schemas.microsoft.com/office/drawing/2014/main" id="{517E708D-EB1D-46E1-8500-8440267B363C}"/>
              </a:ext>
            </a:extLst>
          </p:cNvPr>
          <p:cNvSpPr/>
          <p:nvPr/>
        </p:nvSpPr>
        <p:spPr>
          <a:xfrm>
            <a:off x="2273299" y="26504"/>
            <a:ext cx="9918701" cy="46166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8" name="Прямокутник 7">
            <a:extLst>
              <a:ext uri="{FF2B5EF4-FFF2-40B4-BE49-F238E27FC236}">
                <a16:creationId xmlns:a16="http://schemas.microsoft.com/office/drawing/2014/main" id="{5AD4889E-B9D1-434E-8A08-A665080E061F}"/>
              </a:ext>
            </a:extLst>
          </p:cNvPr>
          <p:cNvSpPr/>
          <p:nvPr/>
        </p:nvSpPr>
        <p:spPr>
          <a:xfrm>
            <a:off x="1271036" y="1977376"/>
            <a:ext cx="10743682" cy="4616648"/>
          </a:xfrm>
          <a:prstGeom prst="rect">
            <a:avLst/>
          </a:prstGeom>
        </p:spPr>
        <p:txBody>
          <a:bodyPr wrap="square">
            <a:spAutoFit/>
          </a:bodyPr>
          <a:lstStyle/>
          <a:p>
            <a:pPr>
              <a:defRPr/>
            </a:pPr>
            <a:r>
              <a:rPr lang="uk-UA" sz="1400" b="1" dirty="0">
                <a:solidFill>
                  <a:srgbClr val="00B050"/>
                </a:solidFill>
                <a:cs typeface="Arial" panose="020B0604020202020204" pitchFamily="34" charset="0"/>
              </a:rPr>
              <a:t>Інші документи</a:t>
            </a:r>
            <a:endParaRPr lang="uk-UA" sz="1400" dirty="0">
              <a:solidFill>
                <a:srgbClr val="00B050"/>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3">
                  <a:extLst>
                    <a:ext uri="{A12FA001-AC4F-418D-AE19-62706E023703}">
                      <ahyp:hlinkClr xmlns:ahyp="http://schemas.microsoft.com/office/drawing/2018/hyperlinkcolor" val="tx"/>
                    </a:ext>
                  </a:extLst>
                </a:hlinkClick>
              </a:rPr>
              <a:t>Наказ Міністерства охорони здоров’я України від 01 серпня 2022 року № 1371 «Про затвердження Змін до деяких наказів Міністерства охорони здоров’я України» (щодо тривалості онлайн-уроків для школярів)</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4">
                  <a:extLst>
                    <a:ext uri="{A12FA001-AC4F-418D-AE19-62706E023703}">
                      <ahyp:hlinkClr xmlns:ahyp="http://schemas.microsoft.com/office/drawing/2018/hyperlinkcolor" val="tx"/>
                    </a:ext>
                  </a:extLst>
                </a:hlinkClick>
              </a:rPr>
              <a:t>Державна служба України з надзвичайних ситуацій № 03-1870/162-2 від 14.06.2022 року «Про організацію укриття працівників та дітей у закладах освіти»</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5">
                  <a:extLst>
                    <a:ext uri="{A12FA001-AC4F-418D-AE19-62706E023703}">
                      <ahyp:hlinkClr xmlns:ahyp="http://schemas.microsoft.com/office/drawing/2018/hyperlinkcolor" val="tx"/>
                    </a:ext>
                  </a:extLst>
                </a:hlinkClick>
              </a:rPr>
              <a:t>Наказ МОЗ №2205 від 25.09.2020 «Про затвердження Санітарного регламенту для закладів загальної середньої освіти</a:t>
            </a:r>
            <a:r>
              <a:rPr lang="uk-UA" sz="1400" dirty="0">
                <a:solidFill>
                  <a:srgbClr val="00B050"/>
                </a:solidFill>
                <a:cs typeface="Arial" panose="020B0604020202020204" pitchFamily="34" charset="0"/>
              </a:rPr>
              <a:t>»</a:t>
            </a: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6">
                  <a:extLst>
                    <a:ext uri="{A12FA001-AC4F-418D-AE19-62706E023703}">
                      <ahyp:hlinkClr xmlns:ahyp="http://schemas.microsoft.com/office/drawing/2018/hyperlinkcolor" val="tx"/>
                    </a:ext>
                  </a:extLst>
                </a:hlinkClick>
              </a:rPr>
              <a:t>Положення про сертифікацію педагогічних працівників (зі змінами від 24.12.2019 р)</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7">
                  <a:extLst>
                    <a:ext uri="{A12FA001-AC4F-418D-AE19-62706E023703}">
                      <ahyp:hlinkClr xmlns:ahyp="http://schemas.microsoft.com/office/drawing/2018/hyperlinkcolor" val="tx"/>
                    </a:ext>
                  </a:extLst>
                </a:hlinkClick>
              </a:rPr>
              <a:t>Інструкція з діловодства у закладах загальної середньої освіти</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8"/>
              </a:rPr>
              <a:t>Положення</a:t>
            </a:r>
            <a:r>
              <a:rPr lang="ru-RU" sz="1400" b="1" dirty="0">
                <a:solidFill>
                  <a:srgbClr val="00B050"/>
                </a:solidFill>
                <a:cs typeface="Arial" panose="020B0604020202020204" pitchFamily="34" charset="0"/>
                <a:hlinkClick r:id="rId8"/>
              </a:rPr>
              <a:t> про </a:t>
            </a:r>
            <a:r>
              <a:rPr lang="ru-RU" sz="1400" b="1" dirty="0" err="1">
                <a:solidFill>
                  <a:srgbClr val="00B050"/>
                </a:solidFill>
                <a:cs typeface="Arial" panose="020B0604020202020204" pitchFamily="34" charset="0"/>
                <a:hlinkClick r:id="rId8"/>
              </a:rPr>
              <a:t>інституційну</a:t>
            </a:r>
            <a:r>
              <a:rPr lang="ru-RU" sz="1400" b="1" dirty="0">
                <a:solidFill>
                  <a:srgbClr val="00B050"/>
                </a:solidFill>
                <a:cs typeface="Arial" panose="020B0604020202020204" pitchFamily="34" charset="0"/>
                <a:hlinkClick r:id="rId8"/>
              </a:rPr>
              <a:t> та </a:t>
            </a:r>
            <a:r>
              <a:rPr lang="ru-RU" sz="1400" b="1" dirty="0" err="1">
                <a:solidFill>
                  <a:srgbClr val="00B050"/>
                </a:solidFill>
                <a:cs typeface="Arial" panose="020B0604020202020204" pitchFamily="34" charset="0"/>
                <a:hlinkClick r:id="rId8"/>
              </a:rPr>
              <a:t>дуальну</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форми</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здобуття</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повної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загальної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середньої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освіти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затвердженого</a:t>
            </a:r>
            <a:r>
              <a:rPr lang="ru-RU" sz="1400" dirty="0">
                <a:solidFill>
                  <a:srgbClr val="00B050"/>
                </a:solidFill>
                <a:cs typeface="Arial" panose="020B0604020202020204" pitchFamily="34" charset="0"/>
                <a:hlinkClick r:id="rId8"/>
              </a:rPr>
              <a:t> наказом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23 </a:t>
            </a:r>
            <a:r>
              <a:rPr lang="ru-RU" sz="1400" dirty="0" err="1">
                <a:solidFill>
                  <a:srgbClr val="00B050"/>
                </a:solidFill>
                <a:cs typeface="Arial" panose="020B0604020202020204" pitchFamily="34" charset="0"/>
                <a:hlinkClick r:id="rId8"/>
              </a:rPr>
              <a:t>квітня</a:t>
            </a:r>
            <a:r>
              <a:rPr lang="ru-RU" sz="1400" dirty="0">
                <a:solidFill>
                  <a:srgbClr val="00B050"/>
                </a:solidFill>
                <a:cs typeface="Arial" panose="020B0604020202020204" pitchFamily="34" charset="0"/>
                <a:hlinkClick r:id="rId8"/>
              </a:rPr>
              <a:t> 2019 року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536 (</a:t>
            </a:r>
            <a:r>
              <a:rPr lang="ru-RU" sz="1400" dirty="0">
                <a:solidFill>
                  <a:srgbClr val="00B050"/>
                </a:solidFill>
                <a:cs typeface="Arial" panose="020B0604020202020204" pitchFamily="34" charset="0"/>
                <a:hlinkClick r:id="rId8"/>
              </a:rPr>
              <a:t>у </a:t>
            </a:r>
            <a:r>
              <a:rPr lang="ru-RU" sz="1400" dirty="0" err="1">
                <a:solidFill>
                  <a:srgbClr val="00B050"/>
                </a:solidFill>
                <a:cs typeface="Arial" panose="020B0604020202020204" pitchFamily="34" charset="0"/>
                <a:hlinkClick r:id="rId8"/>
              </a:rPr>
              <a:t>редакції</a:t>
            </a:r>
            <a:r>
              <a:rPr lang="ru-RU" sz="1400" dirty="0">
                <a:solidFill>
                  <a:srgbClr val="00B050"/>
                </a:solidFill>
                <a:cs typeface="Arial" panose="020B0604020202020204" pitchFamily="34" charset="0"/>
                <a:hlinkClick r:id="rId8"/>
              </a:rPr>
              <a:t> наказу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від</a:t>
            </a:r>
            <a:r>
              <a:rPr lang="ru-RU" sz="1400" dirty="0">
                <a:solidFill>
                  <a:srgbClr val="00B050"/>
                </a:solidFill>
                <a:cs typeface="Arial" panose="020B0604020202020204" pitchFamily="34" charset="0"/>
                <a:hlinkClick r:id="rId8"/>
              </a:rPr>
              <a:t> 10 лютого 2021 року </a:t>
            </a:r>
            <a:r>
              <a:rPr lang="en-US" sz="1400" dirty="0">
                <a:solidFill>
                  <a:srgbClr val="00B050"/>
                </a:solidFill>
                <a:cs typeface="Arial" panose="020B0604020202020204" pitchFamily="34" charset="0"/>
                <a:hlinkClick r:id="rId8"/>
              </a:rPr>
              <a:t>No 160), </a:t>
            </a:r>
            <a:r>
              <a:rPr lang="ru-RU" sz="1400" dirty="0" err="1">
                <a:solidFill>
                  <a:srgbClr val="00B050"/>
                </a:solidFill>
                <a:cs typeface="Arial" panose="020B0604020202020204" pitchFamily="34" charset="0"/>
                <a:hlinkClick r:id="rId8"/>
              </a:rPr>
              <a:t>зареєстрованим</a:t>
            </a:r>
            <a:r>
              <a:rPr lang="ru-RU" sz="1400" dirty="0">
                <a:solidFill>
                  <a:srgbClr val="00B050"/>
                </a:solidFill>
                <a:cs typeface="Arial" panose="020B0604020202020204" pitchFamily="34" charset="0"/>
                <a:hlinkClick r:id="rId8"/>
              </a:rPr>
              <a:t> в </a:t>
            </a:r>
            <a:r>
              <a:rPr lang="ru-RU" sz="1400" dirty="0" err="1">
                <a:solidFill>
                  <a:srgbClr val="00B050"/>
                </a:solidFill>
                <a:cs typeface="Arial" panose="020B0604020202020204" pitchFamily="34" charset="0"/>
                <a:hlinkClick r:id="rId8"/>
              </a:rPr>
              <a:t>Міністерстві</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юстиції</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22 </a:t>
            </a:r>
            <a:r>
              <a:rPr lang="ru-RU" sz="1400" dirty="0" err="1">
                <a:solidFill>
                  <a:srgbClr val="00B050"/>
                </a:solidFill>
                <a:cs typeface="Arial" panose="020B0604020202020204" pitchFamily="34" charset="0"/>
                <a:hlinkClick r:id="rId8"/>
              </a:rPr>
              <a:t>травня</a:t>
            </a:r>
            <a:r>
              <a:rPr lang="ru-RU" sz="1400" dirty="0">
                <a:solidFill>
                  <a:srgbClr val="00B050"/>
                </a:solidFill>
                <a:cs typeface="Arial" panose="020B0604020202020204" pitchFamily="34" charset="0"/>
                <a:hlinkClick r:id="rId8"/>
              </a:rPr>
              <a:t> 2019 р. за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547/33518</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9"/>
              </a:rPr>
              <a:t>Положення</a:t>
            </a:r>
            <a:r>
              <a:rPr lang="ru-RU" sz="1400" b="1" dirty="0">
                <a:solidFill>
                  <a:srgbClr val="00B050"/>
                </a:solidFill>
                <a:cs typeface="Arial" panose="020B0604020202020204" pitchFamily="34" charset="0"/>
                <a:hlinkClick r:id="rId9"/>
              </a:rPr>
              <a:t> про </a:t>
            </a:r>
            <a:r>
              <a:rPr lang="ru-RU" sz="1400" b="1" dirty="0" err="1">
                <a:solidFill>
                  <a:srgbClr val="00B050"/>
                </a:solidFill>
                <a:cs typeface="Arial" panose="020B0604020202020204" pitchFamily="34" charset="0"/>
                <a:hlinkClick r:id="rId9"/>
              </a:rPr>
              <a:t>індивідуальну</a:t>
            </a:r>
            <a:r>
              <a:rPr lang="ru-RU" sz="1400" b="1" dirty="0">
                <a:solidFill>
                  <a:srgbClr val="00B050"/>
                </a:solidFill>
                <a:cs typeface="Arial" panose="020B0604020202020204" pitchFamily="34" charset="0"/>
                <a:hlinkClick r:id="rId9"/>
              </a:rPr>
              <a:t> форму </a:t>
            </a:r>
            <a:r>
              <a:rPr lang="ru-RU" sz="1400" b="1" dirty="0" err="1">
                <a:solidFill>
                  <a:srgbClr val="00B050"/>
                </a:solidFill>
                <a:cs typeface="Arial" panose="020B0604020202020204" pitchFamily="34" charset="0"/>
                <a:hlinkClick r:id="rId9"/>
              </a:rPr>
              <a:t>здобуття</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повної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загальної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середньої</a:t>
            </a:r>
            <a:r>
              <a:rPr lang="ru-RU" sz="1400" b="1" dirty="0">
                <a:solidFill>
                  <a:srgbClr val="00B050"/>
                </a:solidFill>
                <a:cs typeface="Arial" panose="020B0604020202020204" pitchFamily="34" charset="0"/>
                <a:hlinkClick r:id="rId9"/>
              </a:rPr>
              <a:t>     </a:t>
            </a:r>
            <a:r>
              <a:rPr lang="ru-RU" sz="1400" b="1" dirty="0" err="1">
                <a:solidFill>
                  <a:srgbClr val="00B050"/>
                </a:solidFill>
                <a:cs typeface="Arial" panose="020B0604020202020204" pitchFamily="34" charset="0"/>
                <a:hlinkClick r:id="rId9"/>
              </a:rPr>
              <a:t>освіти</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затвердженого</a:t>
            </a:r>
            <a:r>
              <a:rPr lang="ru-RU" sz="1400" dirty="0">
                <a:solidFill>
                  <a:srgbClr val="00B050"/>
                </a:solidFill>
                <a:cs typeface="Arial" panose="020B0604020202020204" pitchFamily="34" charset="0"/>
                <a:hlinkClick r:id="rId9"/>
              </a:rPr>
              <a:t> наказом МОН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12.01.2016  </a:t>
            </a:r>
            <a:r>
              <a:rPr lang="uk-UA" sz="1400" dirty="0">
                <a:solidFill>
                  <a:srgbClr val="00B050"/>
                </a:solidFill>
                <a:cs typeface="Arial" panose="020B0604020202020204" pitchFamily="34" charset="0"/>
                <a:hlinkClick r:id="rId9"/>
              </a:rPr>
              <a:t>№</a:t>
            </a:r>
            <a:r>
              <a:rPr lang="en-US" sz="1400" dirty="0">
                <a:solidFill>
                  <a:srgbClr val="00B050"/>
                </a:solidFill>
                <a:cs typeface="Arial" panose="020B0604020202020204" pitchFamily="34" charset="0"/>
                <a:hlinkClick r:id="rId9"/>
              </a:rPr>
              <a:t> 8 (</a:t>
            </a:r>
            <a:r>
              <a:rPr lang="ru-RU" sz="1400" dirty="0">
                <a:solidFill>
                  <a:srgbClr val="00B050"/>
                </a:solidFill>
                <a:cs typeface="Arial" panose="020B0604020202020204" pitchFamily="34" charset="0"/>
                <a:hlinkClick r:id="rId9"/>
              </a:rPr>
              <a:t>у </a:t>
            </a:r>
            <a:r>
              <a:rPr lang="ru-RU" sz="1400" dirty="0" err="1">
                <a:solidFill>
                  <a:srgbClr val="00B050"/>
                </a:solidFill>
                <a:cs typeface="Arial" panose="020B0604020202020204" pitchFamily="34" charset="0"/>
                <a:hlinkClick r:id="rId9"/>
              </a:rPr>
              <a:t>редакції</a:t>
            </a:r>
            <a:r>
              <a:rPr lang="ru-RU" sz="1400" dirty="0">
                <a:solidFill>
                  <a:srgbClr val="00B050"/>
                </a:solidFill>
                <a:cs typeface="Arial" panose="020B0604020202020204" pitchFamily="34" charset="0"/>
                <a:hlinkClick r:id="rId9"/>
              </a:rPr>
              <a:t> наказу МОН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від</a:t>
            </a:r>
            <a:r>
              <a:rPr lang="ru-RU" sz="1400" dirty="0">
                <a:solidFill>
                  <a:srgbClr val="00B050"/>
                </a:solidFill>
                <a:cs typeface="Arial" panose="020B0604020202020204" pitchFamily="34" charset="0"/>
                <a:hlinkClick r:id="rId9"/>
              </a:rPr>
              <a:t> 10 лютого 2021року </a:t>
            </a:r>
            <a:r>
              <a:rPr lang="en-US" sz="1400" dirty="0">
                <a:solidFill>
                  <a:srgbClr val="00B050"/>
                </a:solidFill>
                <a:cs typeface="Arial" panose="020B0604020202020204" pitchFamily="34" charset="0"/>
                <a:hlinkClick r:id="rId9"/>
              </a:rPr>
              <a:t>No 160), </a:t>
            </a:r>
            <a:r>
              <a:rPr lang="ru-RU" sz="1400" dirty="0" err="1">
                <a:solidFill>
                  <a:srgbClr val="00B050"/>
                </a:solidFill>
                <a:cs typeface="Arial" panose="020B0604020202020204" pitchFamily="34" charset="0"/>
                <a:hlinkClick r:id="rId9"/>
              </a:rPr>
              <a:t>зареєстрованим</a:t>
            </a:r>
            <a:r>
              <a:rPr lang="ru-RU" sz="1400" dirty="0">
                <a:solidFill>
                  <a:srgbClr val="00B050"/>
                </a:solidFill>
                <a:cs typeface="Arial" panose="020B0604020202020204" pitchFamily="34" charset="0"/>
                <a:hlinkClick r:id="rId9"/>
              </a:rPr>
              <a:t> в </a:t>
            </a:r>
            <a:r>
              <a:rPr lang="ru-RU" sz="1400" dirty="0" err="1">
                <a:solidFill>
                  <a:srgbClr val="00B050"/>
                </a:solidFill>
                <a:cs typeface="Arial" panose="020B0604020202020204" pitchFamily="34" charset="0"/>
                <a:hlinkClick r:id="rId9"/>
              </a:rPr>
              <a:t>Міністерстві</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юстиції</a:t>
            </a:r>
            <a:r>
              <a:rPr lang="ru-RU" sz="1400" dirty="0">
                <a:solidFill>
                  <a:srgbClr val="00B050"/>
                </a:solidFill>
                <a:cs typeface="Arial" panose="020B0604020202020204" pitchFamily="34" charset="0"/>
                <a:hlinkClick r:id="rId9"/>
              </a:rPr>
              <a:t> </a:t>
            </a:r>
            <a:r>
              <a:rPr lang="ru-RU" sz="1400" dirty="0" err="1">
                <a:solidFill>
                  <a:srgbClr val="00B050"/>
                </a:solidFill>
                <a:cs typeface="Arial" panose="020B0604020202020204" pitchFamily="34" charset="0"/>
                <a:hlinkClick r:id="rId9"/>
              </a:rPr>
              <a:t>України</a:t>
            </a:r>
            <a:r>
              <a:rPr lang="ru-RU" sz="1400" dirty="0">
                <a:solidFill>
                  <a:srgbClr val="00B050"/>
                </a:solidFill>
                <a:cs typeface="Arial" panose="020B0604020202020204" pitchFamily="34" charset="0"/>
                <a:hlinkClick r:id="rId9"/>
              </a:rPr>
              <a:t> 03 лютого 2016 р. за </a:t>
            </a:r>
            <a:r>
              <a:rPr lang="uk-UA" sz="1400" dirty="0">
                <a:solidFill>
                  <a:srgbClr val="00B050"/>
                </a:solidFill>
                <a:cs typeface="Arial" panose="020B0604020202020204" pitchFamily="34" charset="0"/>
                <a:hlinkClick r:id="rId9"/>
              </a:rPr>
              <a:t>№</a:t>
            </a:r>
            <a:r>
              <a:rPr lang="en-US" sz="1400" dirty="0">
                <a:solidFill>
                  <a:srgbClr val="00B050"/>
                </a:solidFill>
                <a:cs typeface="Arial" panose="020B0604020202020204" pitchFamily="34" charset="0"/>
                <a:hlinkClick r:id="rId9"/>
              </a:rPr>
              <a:t> 184/28314</a:t>
            </a:r>
            <a:r>
              <a:rPr lang="ru-RU" sz="1400" dirty="0">
                <a:solidFill>
                  <a:srgbClr val="00B050"/>
                </a:solidFill>
                <a:cs typeface="Arial" panose="020B0604020202020204" pitchFamily="34" charset="0"/>
                <a:hlinkClick r:id="rId9"/>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a:solidFill>
                  <a:srgbClr val="00B050"/>
                </a:solidFill>
                <a:cs typeface="Arial" panose="020B0604020202020204" pitchFamily="34" charset="0"/>
                <a:hlinkClick r:id="rId10"/>
              </a:rPr>
              <a:t>Порядок </a:t>
            </a:r>
            <a:r>
              <a:rPr lang="ru-RU" sz="1400" b="1" dirty="0" err="1">
                <a:solidFill>
                  <a:srgbClr val="00B050"/>
                </a:solidFill>
                <a:cs typeface="Arial" panose="020B0604020202020204" pitchFamily="34" charset="0"/>
                <a:hlinkClick r:id="rId10"/>
              </a:rPr>
              <a:t>зарахування</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відрахування</a:t>
            </a:r>
            <a:r>
              <a:rPr lang="ru-RU" sz="1400" b="1" dirty="0">
                <a:solidFill>
                  <a:srgbClr val="00B050"/>
                </a:solidFill>
                <a:cs typeface="Arial" panose="020B0604020202020204" pitchFamily="34" charset="0"/>
                <a:hlinkClick r:id="rId10"/>
              </a:rPr>
              <a:t> та </a:t>
            </a:r>
            <a:r>
              <a:rPr lang="ru-RU" sz="1400" b="1" dirty="0" err="1">
                <a:solidFill>
                  <a:srgbClr val="00B050"/>
                </a:solidFill>
                <a:cs typeface="Arial" panose="020B0604020202020204" pitchFamily="34" charset="0"/>
                <a:hlinkClick r:id="rId10"/>
              </a:rPr>
              <a:t>переведення</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учнів</a:t>
            </a:r>
            <a:r>
              <a:rPr lang="ru-RU" sz="1400" b="1" dirty="0">
                <a:solidFill>
                  <a:srgbClr val="00B050"/>
                </a:solidFill>
                <a:cs typeface="Arial" panose="020B0604020202020204" pitchFamily="34" charset="0"/>
                <a:hlinkClick r:id="rId10"/>
              </a:rPr>
              <a:t> до </a:t>
            </a:r>
            <a:r>
              <a:rPr lang="ru-RU" sz="1400" b="1" dirty="0" err="1">
                <a:solidFill>
                  <a:srgbClr val="00B050"/>
                </a:solidFill>
                <a:cs typeface="Arial" panose="020B0604020202020204" pitchFamily="34" charset="0"/>
                <a:hlinkClick r:id="rId10"/>
              </a:rPr>
              <a:t>державних</a:t>
            </a:r>
            <a:r>
              <a:rPr lang="ru-RU" sz="1400" b="1" dirty="0">
                <a:solidFill>
                  <a:srgbClr val="00B050"/>
                </a:solidFill>
                <a:cs typeface="Arial" panose="020B0604020202020204" pitchFamily="34" charset="0"/>
                <a:hlinkClick r:id="rId10"/>
              </a:rPr>
              <a:t> та  </a:t>
            </a:r>
            <a:r>
              <a:rPr lang="ru-RU" sz="1400" b="1" dirty="0" err="1">
                <a:solidFill>
                  <a:srgbClr val="00B050"/>
                </a:solidFill>
                <a:cs typeface="Arial" panose="020B0604020202020204" pitchFamily="34" charset="0"/>
                <a:hlinkClick r:id="rId10"/>
              </a:rPr>
              <a:t>комунальних</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закладів</a:t>
            </a:r>
            <a:r>
              <a:rPr lang="ru-RU" sz="1400" b="1" dirty="0">
                <a:solidFill>
                  <a:srgbClr val="00B050"/>
                </a:solidFill>
                <a:cs typeface="Arial" panose="020B0604020202020204" pitchFamily="34" charset="0"/>
                <a:hlinkClick r:id="rId10"/>
              </a:rPr>
              <a:t> </a:t>
            </a:r>
            <a:r>
              <a:rPr lang="ru-RU" sz="1400" b="1" dirty="0" err="1">
                <a:solidFill>
                  <a:srgbClr val="00B050"/>
                </a:solidFill>
                <a:cs typeface="Arial" panose="020B0604020202020204" pitchFamily="34" charset="0"/>
                <a:hlinkClick r:id="rId10"/>
              </a:rPr>
              <a:t>освіти</a:t>
            </a:r>
            <a:r>
              <a:rPr lang="ru-RU" sz="1400" b="1" dirty="0">
                <a:solidFill>
                  <a:srgbClr val="00B050"/>
                </a:solidFill>
                <a:cs typeface="Arial" panose="020B0604020202020204" pitchFamily="34" charset="0"/>
                <a:hlinkClick r:id="rId10"/>
              </a:rPr>
              <a:t> </a:t>
            </a:r>
            <a:r>
              <a:rPr lang="ru-RU" sz="1400" dirty="0">
                <a:solidFill>
                  <a:srgbClr val="00B050"/>
                </a:solidFill>
                <a:cs typeface="Arial" panose="020B0604020202020204" pitchFamily="34" charset="0"/>
                <a:hlinkClick r:id="rId10"/>
              </a:rPr>
              <a:t>для </a:t>
            </a:r>
            <a:r>
              <a:rPr lang="ru-RU" sz="1400" dirty="0" err="1">
                <a:solidFill>
                  <a:srgbClr val="00B050"/>
                </a:solidFill>
                <a:cs typeface="Arial" panose="020B0604020202020204" pitchFamily="34" charset="0"/>
                <a:hlinkClick r:id="rId10"/>
              </a:rPr>
              <a:t>здобуття</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повної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загальної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середньої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освіти</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затвердженого</a:t>
            </a:r>
            <a:r>
              <a:rPr lang="ru-RU" sz="1400" dirty="0">
                <a:solidFill>
                  <a:srgbClr val="00B050"/>
                </a:solidFill>
                <a:cs typeface="Arial" panose="020B0604020202020204" pitchFamily="34" charset="0"/>
                <a:hlinkClick r:id="rId10"/>
              </a:rPr>
              <a:t> наказом МОН </a:t>
            </a:r>
            <a:r>
              <a:rPr lang="ru-RU" sz="1400" dirty="0" err="1">
                <a:solidFill>
                  <a:srgbClr val="00B050"/>
                </a:solidFill>
                <a:cs typeface="Arial" panose="020B0604020202020204" pitchFamily="34" charset="0"/>
                <a:hlinkClick r:id="rId10"/>
              </a:rPr>
              <a:t>України</a:t>
            </a:r>
            <a:r>
              <a:rPr lang="ru-RU" sz="1400" dirty="0">
                <a:solidFill>
                  <a:srgbClr val="00B050"/>
                </a:solidFill>
                <a:cs typeface="Arial" panose="020B0604020202020204" pitchFamily="34" charset="0"/>
                <a:hlinkClick r:id="rId10"/>
              </a:rPr>
              <a:t> 16.04.2018   </a:t>
            </a:r>
            <a:r>
              <a:rPr lang="en-US" sz="1400" dirty="0">
                <a:solidFill>
                  <a:srgbClr val="00B050"/>
                </a:solidFill>
                <a:cs typeface="Arial" panose="020B0604020202020204" pitchFamily="34" charset="0"/>
                <a:hlinkClick r:id="rId10"/>
              </a:rPr>
              <a:t>No 367, </a:t>
            </a:r>
            <a:r>
              <a:rPr lang="ru-RU" sz="1400" dirty="0" err="1">
                <a:solidFill>
                  <a:srgbClr val="00B050"/>
                </a:solidFill>
                <a:cs typeface="Arial" panose="020B0604020202020204" pitchFamily="34" charset="0"/>
                <a:hlinkClick r:id="rId10"/>
              </a:rPr>
              <a:t>зареєстрованим</a:t>
            </a:r>
            <a:r>
              <a:rPr lang="ru-RU" sz="1400" dirty="0">
                <a:solidFill>
                  <a:srgbClr val="00B050"/>
                </a:solidFill>
                <a:cs typeface="Arial" panose="020B0604020202020204" pitchFamily="34" charset="0"/>
                <a:hlinkClick r:id="rId10"/>
              </a:rPr>
              <a:t> в </a:t>
            </a:r>
            <a:r>
              <a:rPr lang="ru-RU" sz="1400" dirty="0" err="1">
                <a:solidFill>
                  <a:srgbClr val="00B050"/>
                </a:solidFill>
                <a:cs typeface="Arial" panose="020B0604020202020204" pitchFamily="34" charset="0"/>
                <a:hlinkClick r:id="rId10"/>
              </a:rPr>
              <a:t>Міністерстві</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юстиції</a:t>
            </a:r>
            <a:r>
              <a:rPr lang="ru-RU" sz="1400" dirty="0">
                <a:solidFill>
                  <a:srgbClr val="00B050"/>
                </a:solidFill>
                <a:cs typeface="Arial" panose="020B0604020202020204" pitchFamily="34" charset="0"/>
                <a:hlinkClick r:id="rId10"/>
              </a:rPr>
              <a:t> </a:t>
            </a:r>
            <a:r>
              <a:rPr lang="ru-RU" sz="1400" dirty="0" err="1">
                <a:solidFill>
                  <a:srgbClr val="00B050"/>
                </a:solidFill>
                <a:cs typeface="Arial" panose="020B0604020202020204" pitchFamily="34" charset="0"/>
                <a:hlinkClick r:id="rId10"/>
              </a:rPr>
              <a:t>України</a:t>
            </a:r>
            <a:r>
              <a:rPr lang="ru-RU" sz="1400" dirty="0">
                <a:solidFill>
                  <a:srgbClr val="00B050"/>
                </a:solidFill>
                <a:cs typeface="Arial" panose="020B0604020202020204" pitchFamily="34" charset="0"/>
                <a:hlinkClick r:id="rId10"/>
              </a:rPr>
              <a:t> 05 </a:t>
            </a:r>
            <a:r>
              <a:rPr lang="ru-RU" sz="1400" dirty="0" err="1">
                <a:solidFill>
                  <a:srgbClr val="00B050"/>
                </a:solidFill>
                <a:cs typeface="Arial" panose="020B0604020202020204" pitchFamily="34" charset="0"/>
                <a:hlinkClick r:id="rId10"/>
              </a:rPr>
              <a:t>травня</a:t>
            </a:r>
            <a:r>
              <a:rPr lang="ru-RU" sz="1400" dirty="0">
                <a:solidFill>
                  <a:srgbClr val="00B050"/>
                </a:solidFill>
                <a:cs typeface="Arial" panose="020B0604020202020204" pitchFamily="34" charset="0"/>
                <a:hlinkClick r:id="rId10"/>
              </a:rPr>
              <a:t> 2018р за </a:t>
            </a:r>
            <a:r>
              <a:rPr lang="en-US" sz="1400" dirty="0">
                <a:solidFill>
                  <a:srgbClr val="00B050"/>
                </a:solidFill>
                <a:cs typeface="Arial" panose="020B0604020202020204" pitchFamily="34" charset="0"/>
                <a:hlinkClick r:id="rId10"/>
              </a:rPr>
              <a:t>No 564/32016</a:t>
            </a:r>
            <a:r>
              <a:rPr lang="ru-RU" sz="1400" dirty="0">
                <a:solidFill>
                  <a:srgbClr val="00B050"/>
                </a:solidFill>
                <a:cs typeface="Arial" panose="020B0604020202020204" pitchFamily="34" charset="0"/>
                <a:hlinkClick r:id="rId10"/>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11"/>
              </a:rPr>
              <a:t>Перелік</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навчальної</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літератури</a:t>
            </a:r>
            <a:r>
              <a:rPr lang="ru-RU" sz="1400" b="1" dirty="0">
                <a:solidFill>
                  <a:srgbClr val="00B050"/>
                </a:solidFill>
                <a:cs typeface="Arial" panose="020B0604020202020204" pitchFamily="34" charset="0"/>
                <a:hlinkClick r:id="rId11"/>
              </a:rPr>
              <a:t> та </a:t>
            </a:r>
            <a:r>
              <a:rPr lang="ru-RU" sz="1400" b="1" dirty="0" err="1">
                <a:solidFill>
                  <a:srgbClr val="00B050"/>
                </a:solidFill>
                <a:cs typeface="Arial" panose="020B0604020202020204" pitchFamily="34" charset="0"/>
                <a:hlinkClick r:id="rId11"/>
              </a:rPr>
              <a:t>навчальних</a:t>
            </a:r>
            <a:r>
              <a:rPr lang="ru-RU" sz="1400" b="1" dirty="0">
                <a:solidFill>
                  <a:srgbClr val="00B050"/>
                </a:solidFill>
                <a:cs typeface="Arial" panose="020B0604020202020204" pitchFamily="34" charset="0"/>
                <a:hlinkClick r:id="rId11"/>
              </a:rPr>
              <a:t> </a:t>
            </a:r>
            <a:r>
              <a:rPr lang="ru-RU" sz="1400" b="1" dirty="0" err="1">
                <a:solidFill>
                  <a:srgbClr val="00B050"/>
                </a:solidFill>
                <a:cs typeface="Arial" panose="020B0604020202020204" pitchFamily="34" charset="0"/>
                <a:hlinkClick r:id="rId11"/>
              </a:rPr>
              <a:t>програм</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що</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мають</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грифи</a:t>
            </a:r>
            <a:r>
              <a:rPr lang="ru-RU" sz="1400" dirty="0">
                <a:solidFill>
                  <a:srgbClr val="00B050"/>
                </a:solidFill>
                <a:cs typeface="Arial" panose="020B0604020202020204" pitchFamily="34" charset="0"/>
                <a:hlinkClick r:id="rId11"/>
              </a:rPr>
              <a:t> «Рекомендовано </a:t>
            </a:r>
            <a:r>
              <a:rPr lang="ru-RU" sz="1400" dirty="0" err="1">
                <a:solidFill>
                  <a:srgbClr val="00B050"/>
                </a:solidFill>
                <a:cs typeface="Arial" panose="020B0604020202020204" pitchFamily="34" charset="0"/>
                <a:hlinkClick r:id="rId11"/>
              </a:rPr>
              <a:t>Міністерством</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освіти</a:t>
            </a:r>
            <a:r>
              <a:rPr lang="ru-RU" sz="1400" dirty="0">
                <a:solidFill>
                  <a:srgbClr val="00B050"/>
                </a:solidFill>
                <a:cs typeface="Arial" panose="020B0604020202020204" pitchFamily="34" charset="0"/>
                <a:hlinkClick r:id="rId11"/>
              </a:rPr>
              <a:t> і науки </a:t>
            </a:r>
            <a:r>
              <a:rPr lang="ru-RU" sz="1400" dirty="0" err="1">
                <a:solidFill>
                  <a:srgbClr val="00B050"/>
                </a:solidFill>
                <a:cs typeface="Arial" panose="020B0604020202020204" pitchFamily="34" charset="0"/>
                <a:hlinkClick r:id="rId11"/>
              </a:rPr>
              <a:t>України</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Схвалено</a:t>
            </a:r>
            <a:r>
              <a:rPr lang="ru-RU" sz="1400" dirty="0">
                <a:solidFill>
                  <a:srgbClr val="00B050"/>
                </a:solidFill>
                <a:cs typeface="Arial" panose="020B0604020202020204" pitchFamily="34" charset="0"/>
                <a:hlinkClick r:id="rId11"/>
              </a:rPr>
              <a:t> для </a:t>
            </a:r>
            <a:r>
              <a:rPr lang="ru-RU" sz="1400" dirty="0" err="1">
                <a:solidFill>
                  <a:srgbClr val="00B050"/>
                </a:solidFill>
                <a:cs typeface="Arial" panose="020B0604020202020204" pitchFamily="34" charset="0"/>
                <a:hlinkClick r:id="rId11"/>
              </a:rPr>
              <a:t>використання</a:t>
            </a:r>
            <a:r>
              <a:rPr lang="ru-RU" sz="1400" dirty="0">
                <a:solidFill>
                  <a:srgbClr val="00B050"/>
                </a:solidFill>
                <a:cs typeface="Arial" panose="020B0604020202020204" pitchFamily="34" charset="0"/>
                <a:hlinkClick r:id="rId11"/>
              </a:rPr>
              <a:t> в </a:t>
            </a:r>
            <a:r>
              <a:rPr lang="ru-RU" sz="1400" dirty="0" err="1">
                <a:solidFill>
                  <a:srgbClr val="00B050"/>
                </a:solidFill>
                <a:cs typeface="Arial" panose="020B0604020202020204" pitchFamily="34" charset="0"/>
                <a:hlinkClick r:id="rId11"/>
              </a:rPr>
              <a:t>освітньому</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процесі</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або</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висновок</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Схвалено</a:t>
            </a:r>
            <a:r>
              <a:rPr lang="ru-RU" sz="1400" dirty="0">
                <a:solidFill>
                  <a:srgbClr val="00B050"/>
                </a:solidFill>
                <a:cs typeface="Arial" panose="020B0604020202020204" pitchFamily="34" charset="0"/>
                <a:hlinkClick r:id="rId11"/>
              </a:rPr>
              <a:t> для </a:t>
            </a:r>
            <a:r>
              <a:rPr lang="ru-RU" sz="1400" dirty="0" err="1">
                <a:solidFill>
                  <a:srgbClr val="00B050"/>
                </a:solidFill>
                <a:cs typeface="Arial" panose="020B0604020202020204" pitchFamily="34" charset="0"/>
                <a:hlinkClick r:id="rId11"/>
              </a:rPr>
              <a:t>використання</a:t>
            </a:r>
            <a:r>
              <a:rPr lang="ru-RU" sz="1400" dirty="0">
                <a:solidFill>
                  <a:srgbClr val="00B050"/>
                </a:solidFill>
                <a:cs typeface="Arial" panose="020B0604020202020204" pitchFamily="34" charset="0"/>
                <a:hlinkClick r:id="rId11"/>
              </a:rPr>
              <a:t> в </a:t>
            </a:r>
            <a:r>
              <a:rPr lang="ru-RU" sz="1400" dirty="0" err="1">
                <a:solidFill>
                  <a:srgbClr val="00B050"/>
                </a:solidFill>
                <a:cs typeface="Arial" panose="020B0604020202020204" pitchFamily="34" charset="0"/>
                <a:hlinkClick r:id="rId11"/>
              </a:rPr>
              <a:t>загальноосвітніх</a:t>
            </a:r>
            <a:r>
              <a:rPr lang="ru-RU" sz="1400" dirty="0">
                <a:solidFill>
                  <a:srgbClr val="00B050"/>
                </a:solidFill>
                <a:cs typeface="Arial" panose="020B0604020202020204" pitchFamily="34" charset="0"/>
                <a:hlinkClick r:id="rId11"/>
              </a:rPr>
              <a:t> </a:t>
            </a:r>
            <a:r>
              <a:rPr lang="ru-RU" sz="1400" dirty="0" err="1">
                <a:solidFill>
                  <a:srgbClr val="00B050"/>
                </a:solidFill>
                <a:cs typeface="Arial" panose="020B0604020202020204" pitchFamily="34" charset="0"/>
                <a:hlinkClick r:id="rId11"/>
              </a:rPr>
              <a:t>навчальних</a:t>
            </a:r>
            <a:r>
              <a:rPr lang="ru-RU" sz="1400" dirty="0">
                <a:solidFill>
                  <a:srgbClr val="00B050"/>
                </a:solidFill>
                <a:cs typeface="Arial" panose="020B0604020202020204" pitchFamily="34" charset="0"/>
                <a:hlinkClick r:id="rId11"/>
              </a:rPr>
              <a:t> закладах.</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12">
                  <a:extLst>
                    <a:ext uri="{A12FA001-AC4F-418D-AE19-62706E023703}">
                      <ahyp:hlinkClr xmlns:ahyp="http://schemas.microsoft.com/office/drawing/2018/hyperlinkcolor" val="tx"/>
                    </a:ext>
                  </a:extLst>
                </a:hlinkClick>
              </a:rPr>
              <a:t>Сценарії Першого уроку 2023/2024 навчальному році</a:t>
            </a:r>
            <a:endParaRPr lang="uk-UA" sz="1400" dirty="0">
              <a:solidFill>
                <a:srgbClr val="00B050"/>
              </a:solidFill>
              <a:cs typeface="Arial" panose="020B0604020202020204" pitchFamily="34" charset="0"/>
            </a:endParaRPr>
          </a:p>
        </p:txBody>
      </p:sp>
      <p:sp>
        <p:nvSpPr>
          <p:cNvPr id="4" name="TextBox 3">
            <a:extLst>
              <a:ext uri="{FF2B5EF4-FFF2-40B4-BE49-F238E27FC236}">
                <a16:creationId xmlns:a16="http://schemas.microsoft.com/office/drawing/2014/main" id="{5076E7E1-8BB8-4A6B-8A2C-3654C2717E41}"/>
              </a:ext>
            </a:extLst>
          </p:cNvPr>
          <p:cNvSpPr txBox="1"/>
          <p:nvPr/>
        </p:nvSpPr>
        <p:spPr>
          <a:xfrm>
            <a:off x="1169439" y="592381"/>
            <a:ext cx="10438359" cy="1384995"/>
          </a:xfrm>
          <a:prstGeom prst="rect">
            <a:avLst/>
          </a:prstGeom>
          <a:noFill/>
        </p:spPr>
        <p:txBody>
          <a:bodyPr wrap="square" rtlCol="0">
            <a:spAutoFit/>
          </a:bodyPr>
          <a:lstStyle/>
          <a:p>
            <a:r>
              <a:rPr lang="uk-UA" sz="1400" b="1" dirty="0">
                <a:solidFill>
                  <a:schemeClr val="accent6">
                    <a:lumMod val="50000"/>
                  </a:schemeClr>
                </a:solidFill>
              </a:rPr>
              <a:t>Листи </a:t>
            </a:r>
            <a:r>
              <a:rPr lang="uk-UA" sz="1400" b="1" dirty="0" err="1">
                <a:solidFill>
                  <a:schemeClr val="accent6">
                    <a:lumMod val="50000"/>
                  </a:schemeClr>
                </a:solidFill>
              </a:rPr>
              <a:t>МОНу</a:t>
            </a:r>
            <a:endParaRPr lang="uk-UA" sz="1400" b="1" dirty="0">
              <a:solidFill>
                <a:schemeClr val="accent6">
                  <a:lumMod val="50000"/>
                </a:schemeClr>
              </a:solidFill>
            </a:endParaRPr>
          </a:p>
          <a:p>
            <a:pPr marL="285750" indent="-285750">
              <a:buFont typeface="Wingdings" panose="05000000000000000000" pitchFamily="2" charset="2"/>
              <a:buChar char="Ø"/>
            </a:pPr>
            <a:r>
              <a:rPr lang="uk-UA" sz="1400" dirty="0">
                <a:solidFill>
                  <a:schemeClr val="accent1">
                    <a:lumMod val="75000"/>
                  </a:schemeClr>
                </a:solidFill>
                <a:hlinkClick r:id="rId13"/>
              </a:rPr>
              <a:t>від 17 травня 2023 р. №1/6990-23 «Про підготовку закладів освіти до нового навчального року та проходження зимового періоду 2023/2024 року</a:t>
            </a:r>
            <a:endParaRPr lang="uk-UA" sz="1400" dirty="0">
              <a:solidFill>
                <a:schemeClr val="accent1">
                  <a:lumMod val="75000"/>
                </a:schemeClr>
              </a:solidFill>
            </a:endParaRPr>
          </a:p>
          <a:p>
            <a:pPr marL="285750" indent="-285750">
              <a:buFont typeface="Wingdings" panose="05000000000000000000" pitchFamily="2" charset="2"/>
              <a:buChar char="Ø"/>
            </a:pPr>
            <a:r>
              <a:rPr lang="ru-RU" sz="1400" dirty="0" err="1">
                <a:solidFill>
                  <a:schemeClr val="accent1">
                    <a:lumMod val="75000"/>
                  </a:schemeClr>
                </a:solidFill>
                <a:hlinkClick r:id="rId14"/>
              </a:rPr>
              <a:t>Від</a:t>
            </a:r>
            <a:r>
              <a:rPr lang="ru-RU" sz="1400" dirty="0">
                <a:solidFill>
                  <a:schemeClr val="accent1">
                    <a:lumMod val="75000"/>
                  </a:schemeClr>
                </a:solidFill>
                <a:hlinkClick r:id="rId14"/>
              </a:rPr>
              <a:t> 16 </a:t>
            </a:r>
            <a:r>
              <a:rPr lang="ru-RU" sz="1400" dirty="0" err="1">
                <a:solidFill>
                  <a:schemeClr val="accent1">
                    <a:lumMod val="75000"/>
                  </a:schemeClr>
                </a:solidFill>
                <a:hlinkClick r:id="rId14"/>
              </a:rPr>
              <a:t>серпня</a:t>
            </a:r>
            <a:r>
              <a:rPr lang="ru-RU" sz="1400" dirty="0">
                <a:solidFill>
                  <a:schemeClr val="accent1">
                    <a:lumMod val="75000"/>
                  </a:schemeClr>
                </a:solidFill>
                <a:hlinkClick r:id="rId14"/>
              </a:rPr>
              <a:t> 2023 р.  № 1/12186-23 «Про </a:t>
            </a:r>
            <a:r>
              <a:rPr lang="ru-RU" sz="1400" dirty="0" err="1">
                <a:solidFill>
                  <a:schemeClr val="accent1">
                    <a:lumMod val="75000"/>
                  </a:schemeClr>
                </a:solidFill>
                <a:hlinkClick r:id="rId14"/>
              </a:rPr>
              <a:t>організацію</a:t>
            </a:r>
            <a:r>
              <a:rPr lang="ru-RU" sz="1400" dirty="0">
                <a:solidFill>
                  <a:schemeClr val="accent1">
                    <a:lumMod val="75000"/>
                  </a:schemeClr>
                </a:solidFill>
                <a:hlinkClick r:id="rId14"/>
              </a:rPr>
              <a:t> 2023/2024 </a:t>
            </a:r>
            <a:r>
              <a:rPr lang="ru-RU" sz="1400" dirty="0" err="1">
                <a:solidFill>
                  <a:schemeClr val="accent1">
                    <a:lumMod val="75000"/>
                  </a:schemeClr>
                </a:solidFill>
                <a:hlinkClick r:id="rId14"/>
              </a:rPr>
              <a:t>навчального</a:t>
            </a:r>
            <a:r>
              <a:rPr lang="ru-RU" sz="1400" dirty="0">
                <a:solidFill>
                  <a:schemeClr val="accent1">
                    <a:lumMod val="75000"/>
                  </a:schemeClr>
                </a:solidFill>
                <a:hlinkClick r:id="rId14"/>
              </a:rPr>
              <a:t> року в закладах </a:t>
            </a:r>
            <a:r>
              <a:rPr lang="ru-RU" sz="1400" dirty="0" err="1">
                <a:solidFill>
                  <a:schemeClr val="accent1">
                    <a:lumMod val="75000"/>
                  </a:schemeClr>
                </a:solidFill>
                <a:hlinkClick r:id="rId14"/>
              </a:rPr>
              <a:t>загальної</a:t>
            </a:r>
            <a:r>
              <a:rPr lang="ru-RU" sz="1400" dirty="0">
                <a:solidFill>
                  <a:schemeClr val="accent1">
                    <a:lumMod val="75000"/>
                  </a:schemeClr>
                </a:solidFill>
                <a:hlinkClick r:id="rId14"/>
              </a:rPr>
              <a:t> </a:t>
            </a:r>
            <a:r>
              <a:rPr lang="ru-RU" sz="1400" dirty="0" err="1">
                <a:solidFill>
                  <a:schemeClr val="accent1">
                    <a:lumMod val="75000"/>
                  </a:schemeClr>
                </a:solidFill>
                <a:hlinkClick r:id="rId14"/>
              </a:rPr>
              <a:t>середньої</a:t>
            </a:r>
            <a:r>
              <a:rPr lang="ru-RU" sz="1400" dirty="0">
                <a:solidFill>
                  <a:schemeClr val="accent1">
                    <a:lumMod val="75000"/>
                  </a:schemeClr>
                </a:solidFill>
                <a:hlinkClick r:id="rId14"/>
              </a:rPr>
              <a:t> </a:t>
            </a:r>
            <a:r>
              <a:rPr lang="ru-RU" sz="1400" dirty="0" err="1">
                <a:solidFill>
                  <a:schemeClr val="accent1">
                    <a:lumMod val="75000"/>
                  </a:schemeClr>
                </a:solidFill>
                <a:hlinkClick r:id="rId14"/>
              </a:rPr>
              <a:t>освіти</a:t>
            </a:r>
            <a:r>
              <a:rPr lang="ru-RU" sz="1400" dirty="0">
                <a:solidFill>
                  <a:schemeClr val="accent1">
                    <a:lumMod val="75000"/>
                  </a:schemeClr>
                </a:solidFill>
                <a:hlinkClick r:id="rId14"/>
              </a:rPr>
              <a:t>»</a:t>
            </a:r>
            <a:endParaRPr lang="ru-RU" sz="1400" dirty="0">
              <a:solidFill>
                <a:schemeClr val="accent1">
                  <a:lumMod val="75000"/>
                </a:schemeClr>
              </a:solidFill>
            </a:endParaRPr>
          </a:p>
          <a:p>
            <a:pPr marL="285750" indent="-285750">
              <a:buFont typeface="Wingdings" panose="05000000000000000000" pitchFamily="2" charset="2"/>
              <a:buChar char="Ø"/>
            </a:pPr>
            <a:r>
              <a:rPr lang="ru-RU" sz="1400" dirty="0" err="1">
                <a:solidFill>
                  <a:schemeClr val="accent1">
                    <a:lumMod val="75000"/>
                  </a:schemeClr>
                </a:solidFill>
                <a:hlinkClick r:id="rId15"/>
              </a:rPr>
              <a:t>від</a:t>
            </a:r>
            <a:r>
              <a:rPr lang="ru-RU" sz="1400" dirty="0">
                <a:solidFill>
                  <a:schemeClr val="accent1">
                    <a:lumMod val="75000"/>
                  </a:schemeClr>
                </a:solidFill>
                <a:hlinkClick r:id="rId15"/>
              </a:rPr>
              <a:t> 14.08.23 №1/12038-23 </a:t>
            </a:r>
            <a:r>
              <a:rPr lang="ru-RU" sz="1400" dirty="0">
                <a:hlinkClick r:id="rId15"/>
              </a:rPr>
              <a:t>«Про </a:t>
            </a:r>
            <a:r>
              <a:rPr lang="ru-RU" sz="1400" dirty="0" err="1">
                <a:hlinkClick r:id="rId15"/>
              </a:rPr>
              <a:t>переліки</a:t>
            </a:r>
            <a:r>
              <a:rPr lang="ru-RU" sz="1400" dirty="0">
                <a:hlinkClick r:id="rId15"/>
              </a:rPr>
              <a:t> </a:t>
            </a:r>
            <a:r>
              <a:rPr lang="ru-RU" sz="1400" dirty="0" err="1">
                <a:hlinkClick r:id="rId15"/>
              </a:rPr>
              <a:t>навчальної</a:t>
            </a:r>
            <a:r>
              <a:rPr lang="ru-RU" sz="1400" dirty="0">
                <a:hlinkClick r:id="rId15"/>
              </a:rPr>
              <a:t> </a:t>
            </a:r>
            <a:r>
              <a:rPr lang="ru-RU" sz="1400" dirty="0" err="1">
                <a:hlinkClick r:id="rId15"/>
              </a:rPr>
              <a:t>літератури</a:t>
            </a:r>
            <a:r>
              <a:rPr lang="ru-RU" sz="1400" dirty="0">
                <a:hlinkClick r:id="rId15"/>
              </a:rPr>
              <a:t> та </a:t>
            </a:r>
            <a:r>
              <a:rPr lang="ru-RU" sz="1400" dirty="0" err="1">
                <a:hlinkClick r:id="rId15"/>
              </a:rPr>
              <a:t>навчальних</a:t>
            </a:r>
            <a:r>
              <a:rPr lang="ru-RU" sz="1400" dirty="0">
                <a:hlinkClick r:id="rId15"/>
              </a:rPr>
              <a:t> </a:t>
            </a:r>
            <a:r>
              <a:rPr lang="ru-RU" sz="1400" dirty="0" err="1">
                <a:hlinkClick r:id="rId15"/>
              </a:rPr>
              <a:t>програм</a:t>
            </a:r>
            <a:r>
              <a:rPr lang="ru-RU" sz="1400" dirty="0">
                <a:hlinkClick r:id="rId15"/>
              </a:rPr>
              <a:t>, </a:t>
            </a:r>
            <a:r>
              <a:rPr lang="ru-RU" sz="1400" dirty="0" err="1">
                <a:hlinkClick r:id="rId15"/>
              </a:rPr>
              <a:t>рекомендованих</a:t>
            </a:r>
            <a:r>
              <a:rPr lang="ru-RU" sz="1400" dirty="0">
                <a:hlinkClick r:id="rId15"/>
              </a:rPr>
              <a:t> </a:t>
            </a:r>
            <a:r>
              <a:rPr lang="ru-RU" sz="1400" dirty="0" err="1">
                <a:hlinkClick r:id="rId15"/>
              </a:rPr>
              <a:t>Міністерством</a:t>
            </a:r>
            <a:r>
              <a:rPr lang="ru-RU" sz="1400" dirty="0">
                <a:hlinkClick r:id="rId15"/>
              </a:rPr>
              <a:t> </a:t>
            </a:r>
            <a:r>
              <a:rPr lang="ru-RU" sz="1400" dirty="0" err="1">
                <a:hlinkClick r:id="rId15"/>
              </a:rPr>
              <a:t>освіти</a:t>
            </a:r>
            <a:r>
              <a:rPr lang="ru-RU" sz="1400" dirty="0">
                <a:hlinkClick r:id="rId15"/>
              </a:rPr>
              <a:t> і науки </a:t>
            </a:r>
            <a:r>
              <a:rPr lang="ru-RU" sz="1400" dirty="0" err="1">
                <a:hlinkClick r:id="rId15"/>
              </a:rPr>
              <a:t>України</a:t>
            </a:r>
            <a:r>
              <a:rPr lang="ru-RU" sz="1400" dirty="0">
                <a:hlinkClick r:id="rId15"/>
              </a:rPr>
              <a:t> для </a:t>
            </a:r>
            <a:r>
              <a:rPr lang="ru-RU" sz="1400" dirty="0" err="1">
                <a:hlinkClick r:id="rId15"/>
              </a:rPr>
              <a:t>використання</a:t>
            </a:r>
            <a:r>
              <a:rPr lang="ru-RU" sz="1400" dirty="0">
                <a:hlinkClick r:id="rId15"/>
              </a:rPr>
              <a:t> в </a:t>
            </a:r>
            <a:r>
              <a:rPr lang="ru-RU" sz="1400" dirty="0" err="1">
                <a:hlinkClick r:id="rId15"/>
              </a:rPr>
              <a:t>освітньому</a:t>
            </a:r>
            <a:r>
              <a:rPr lang="ru-RU" sz="1400" dirty="0">
                <a:hlinkClick r:id="rId15"/>
              </a:rPr>
              <a:t> </a:t>
            </a:r>
            <a:r>
              <a:rPr lang="ru-RU" sz="1400" dirty="0" err="1">
                <a:hlinkClick r:id="rId15"/>
              </a:rPr>
              <a:t>процесі</a:t>
            </a:r>
            <a:r>
              <a:rPr lang="ru-RU" sz="1400" dirty="0">
                <a:hlinkClick r:id="rId15"/>
              </a:rPr>
              <a:t> </a:t>
            </a:r>
            <a:r>
              <a:rPr lang="ru-RU" sz="1400" dirty="0" err="1">
                <a:hlinkClick r:id="rId15"/>
              </a:rPr>
              <a:t>закладів</a:t>
            </a:r>
            <a:r>
              <a:rPr lang="ru-RU" sz="1400" dirty="0">
                <a:hlinkClick r:id="rId15"/>
              </a:rPr>
              <a:t> </a:t>
            </a:r>
            <a:r>
              <a:rPr lang="ru-RU" sz="1400" dirty="0" err="1">
                <a:hlinkClick r:id="rId15"/>
              </a:rPr>
              <a:t>освіти</a:t>
            </a:r>
            <a:r>
              <a:rPr lang="ru-RU" sz="1400" dirty="0">
                <a:hlinkClick r:id="rId15"/>
              </a:rPr>
              <a:t> у 2023/2024 </a:t>
            </a:r>
            <a:r>
              <a:rPr lang="ru-RU" sz="1400" dirty="0" err="1">
                <a:hlinkClick r:id="rId15"/>
              </a:rPr>
              <a:t>навчальному</a:t>
            </a:r>
            <a:r>
              <a:rPr lang="ru-RU" sz="1400" dirty="0">
                <a:hlinkClick r:id="rId15"/>
              </a:rPr>
              <a:t> </a:t>
            </a:r>
            <a:r>
              <a:rPr lang="ru-RU" sz="1400" dirty="0" err="1">
                <a:hlinkClick r:id="rId15"/>
              </a:rPr>
              <a:t>році</a:t>
            </a:r>
            <a:r>
              <a:rPr lang="ru-RU" sz="1400" dirty="0">
                <a:hlinkClick r:id="rId15"/>
              </a:rPr>
              <a:t>»</a:t>
            </a:r>
            <a:r>
              <a:rPr lang="ru-RU" sz="1400" dirty="0">
                <a:solidFill>
                  <a:schemeClr val="accent1">
                    <a:lumMod val="75000"/>
                  </a:schemeClr>
                </a:solidFill>
                <a:hlinkClick r:id="rId15"/>
              </a:rPr>
              <a:t> </a:t>
            </a:r>
            <a:endParaRPr lang="ru-RU" sz="1400" dirty="0">
              <a:solidFill>
                <a:schemeClr val="accent1">
                  <a:lumMod val="75000"/>
                </a:schemeClr>
              </a:solidFill>
            </a:endParaRPr>
          </a:p>
        </p:txBody>
      </p:sp>
    </p:spTree>
    <p:extLst>
      <p:ext uri="{BB962C8B-B14F-4D97-AF65-F5344CB8AC3E}">
        <p14:creationId xmlns:p14="http://schemas.microsoft.com/office/powerpoint/2010/main" val="318432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a:extLst>
              <a:ext uri="{FF2B5EF4-FFF2-40B4-BE49-F238E27FC236}">
                <a16:creationId xmlns:a16="http://schemas.microsoft.com/office/drawing/2014/main" id="{E5CB628A-AD94-4D37-98E4-ABC2563656A5}"/>
              </a:ext>
            </a:extLst>
          </p:cNvPr>
          <p:cNvSpPr/>
          <p:nvPr/>
        </p:nvSpPr>
        <p:spPr>
          <a:xfrm>
            <a:off x="2640786" y="51149"/>
            <a:ext cx="5614870" cy="584775"/>
          </a:xfrm>
          <a:prstGeom prst="rect">
            <a:avLst/>
          </a:prstGeom>
        </p:spPr>
        <p:txBody>
          <a:bodyPr wrap="none">
            <a:spAutoFit/>
          </a:bodyPr>
          <a:lstStyle/>
          <a:p>
            <a:pPr defTabSz="685800" eaLnBrk="1" fontAlgn="auto" hangingPunct="1">
              <a:spcBef>
                <a:spcPts val="0"/>
              </a:spcBef>
              <a:spcAft>
                <a:spcPts val="0"/>
              </a:spcAft>
            </a:pPr>
            <a:r>
              <a:rPr lang="ru-RU" sz="3200" b="1" dirty="0">
                <a:solidFill>
                  <a:schemeClr val="accent1"/>
                </a:solidFill>
                <a:latin typeface="Times New Roman" pitchFamily="18" charset="0"/>
                <a:cs typeface="Times New Roman" pitchFamily="18" charset="0"/>
              </a:rPr>
              <a:t>Структура </a:t>
            </a:r>
            <a:r>
              <a:rPr lang="ru-RU" sz="3200" b="1" dirty="0" err="1">
                <a:solidFill>
                  <a:schemeClr val="accent1"/>
                </a:solidFill>
                <a:latin typeface="Times New Roman" pitchFamily="18" charset="0"/>
                <a:cs typeface="Times New Roman" pitchFamily="18" charset="0"/>
              </a:rPr>
              <a:t>навчального</a:t>
            </a:r>
            <a:r>
              <a:rPr lang="ru-RU" sz="3200" b="1" dirty="0">
                <a:solidFill>
                  <a:schemeClr val="accent1"/>
                </a:solidFill>
                <a:latin typeface="Times New Roman" pitchFamily="18" charset="0"/>
                <a:cs typeface="Times New Roman" pitchFamily="18" charset="0"/>
              </a:rPr>
              <a:t> року</a:t>
            </a:r>
          </a:p>
        </p:txBody>
      </p:sp>
      <p:graphicFrame>
        <p:nvGraphicFramePr>
          <p:cNvPr id="6" name="Схема 5">
            <a:extLst>
              <a:ext uri="{FF2B5EF4-FFF2-40B4-BE49-F238E27FC236}">
                <a16:creationId xmlns:a16="http://schemas.microsoft.com/office/drawing/2014/main" id="{BC265768-791C-46F8-9A6C-743073071FBB}"/>
              </a:ext>
            </a:extLst>
          </p:cNvPr>
          <p:cNvGraphicFramePr/>
          <p:nvPr>
            <p:extLst>
              <p:ext uri="{D42A27DB-BD31-4B8C-83A1-F6EECF244321}">
                <p14:modId xmlns:p14="http://schemas.microsoft.com/office/powerpoint/2010/main" val="3084644888"/>
              </p:ext>
            </p:extLst>
          </p:nvPr>
        </p:nvGraphicFramePr>
        <p:xfrm>
          <a:off x="1162509" y="1004696"/>
          <a:ext cx="5616624" cy="372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право 4">
            <a:extLst>
              <a:ext uri="{FF2B5EF4-FFF2-40B4-BE49-F238E27FC236}">
                <a16:creationId xmlns:a16="http://schemas.microsoft.com/office/drawing/2014/main" id="{B58EFD0F-0264-4A34-A8E7-0C4C74F13CEB}"/>
              </a:ext>
            </a:extLst>
          </p:cNvPr>
          <p:cNvSpPr/>
          <p:nvPr/>
        </p:nvSpPr>
        <p:spPr>
          <a:xfrm>
            <a:off x="6384032" y="1573569"/>
            <a:ext cx="1790701" cy="8389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uk-UA" sz="1350" b="1" dirty="0">
                <a:solidFill>
                  <a:prstClr val="white"/>
                </a:solidFill>
                <a:latin typeface="Arial"/>
              </a:rPr>
              <a:t>важливо</a:t>
            </a:r>
            <a:endParaRPr lang="ru-RU" sz="1350" b="1" dirty="0">
              <a:solidFill>
                <a:prstClr val="white"/>
              </a:solidFill>
              <a:latin typeface="Arial"/>
            </a:endParaRPr>
          </a:p>
        </p:txBody>
      </p:sp>
      <p:sp>
        <p:nvSpPr>
          <p:cNvPr id="9" name="Прямоугольник 3">
            <a:extLst>
              <a:ext uri="{FF2B5EF4-FFF2-40B4-BE49-F238E27FC236}">
                <a16:creationId xmlns:a16="http://schemas.microsoft.com/office/drawing/2014/main" id="{8EB516F1-4C61-47B9-B5DF-7FEB54A92410}"/>
              </a:ext>
            </a:extLst>
          </p:cNvPr>
          <p:cNvSpPr/>
          <p:nvPr/>
        </p:nvSpPr>
        <p:spPr>
          <a:xfrm>
            <a:off x="8032404" y="1789284"/>
            <a:ext cx="3984443" cy="1015663"/>
          </a:xfrm>
          <a:prstGeom prst="rect">
            <a:avLst/>
          </a:prstGeom>
        </p:spPr>
        <p:txBody>
          <a:bodyPr wrap="square">
            <a:spAutoFit/>
          </a:bodyPr>
          <a:lstStyle/>
          <a:p>
            <a:pPr algn="ctr" defTabSz="685800" eaLnBrk="1" fontAlgn="auto" hangingPunct="1">
              <a:spcBef>
                <a:spcPts val="0"/>
              </a:spcBef>
              <a:spcAft>
                <a:spcPts val="0"/>
              </a:spcAft>
            </a:pPr>
            <a:r>
              <a:rPr lang="ru-RU" sz="1500" b="1" dirty="0">
                <a:solidFill>
                  <a:schemeClr val="accent1"/>
                </a:solidFill>
                <a:latin typeface="Times New Roman" pitchFamily="18" charset="0"/>
                <a:cs typeface="Times New Roman" pitchFamily="18" charset="0"/>
              </a:rPr>
              <a:t>на </a:t>
            </a:r>
            <a:r>
              <a:rPr lang="ru-RU" sz="1500" b="1" dirty="0" err="1">
                <a:solidFill>
                  <a:schemeClr val="accent1"/>
                </a:solidFill>
                <a:latin typeface="Times New Roman" pitchFamily="18" charset="0"/>
                <a:cs typeface="Times New Roman" pitchFamily="18" charset="0"/>
              </a:rPr>
              <a:t>період</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дії</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воєнного</a:t>
            </a:r>
            <a:r>
              <a:rPr lang="ru-RU" sz="1500" b="1" dirty="0">
                <a:solidFill>
                  <a:schemeClr val="accent1"/>
                </a:solidFill>
                <a:latin typeface="Times New Roman" pitchFamily="18" charset="0"/>
                <a:cs typeface="Times New Roman" pitchFamily="18" charset="0"/>
              </a:rPr>
              <a:t> стану 2023/2024 </a:t>
            </a:r>
            <a:r>
              <a:rPr lang="ru-RU" sz="1500" b="1" dirty="0" err="1">
                <a:solidFill>
                  <a:schemeClr val="accent1"/>
                </a:solidFill>
                <a:latin typeface="Times New Roman" pitchFamily="18" charset="0"/>
                <a:cs typeface="Times New Roman" pitchFamily="18" charset="0"/>
              </a:rPr>
              <a:t>навчальний</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рік</a:t>
            </a:r>
            <a:r>
              <a:rPr lang="ru-RU" sz="1500" b="1" dirty="0">
                <a:solidFill>
                  <a:schemeClr val="accent1"/>
                </a:solidFill>
                <a:latin typeface="Times New Roman" pitchFamily="18" charset="0"/>
                <a:cs typeface="Times New Roman" pitchFamily="18" charset="0"/>
              </a:rPr>
              <a:t>  </a:t>
            </a:r>
          </a:p>
          <a:p>
            <a:pPr algn="ctr" defTabSz="685800" eaLnBrk="1" fontAlgn="auto" hangingPunct="1">
              <a:spcBef>
                <a:spcPts val="0"/>
              </a:spcBef>
              <a:spcAft>
                <a:spcPts val="0"/>
              </a:spcAft>
            </a:pPr>
            <a:r>
              <a:rPr lang="ru-RU" sz="1500" b="1" dirty="0" err="1">
                <a:solidFill>
                  <a:schemeClr val="accent1"/>
                </a:solidFill>
                <a:latin typeface="Times New Roman" pitchFamily="18" charset="0"/>
                <a:cs typeface="Times New Roman" pitchFamily="18" charset="0"/>
              </a:rPr>
              <a:t>може</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тривати</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більше</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або</a:t>
            </a:r>
            <a:r>
              <a:rPr lang="ru-RU" sz="1500" b="1" dirty="0">
                <a:solidFill>
                  <a:schemeClr val="accent1"/>
                </a:solidFill>
                <a:latin typeface="Times New Roman" pitchFamily="18" charset="0"/>
                <a:cs typeface="Times New Roman" pitchFamily="18" charset="0"/>
              </a:rPr>
              <a:t> </a:t>
            </a:r>
            <a:r>
              <a:rPr lang="ru-RU" sz="1500" b="1" dirty="0" err="1">
                <a:solidFill>
                  <a:schemeClr val="accent1"/>
                </a:solidFill>
                <a:latin typeface="Times New Roman" pitchFamily="18" charset="0"/>
                <a:cs typeface="Times New Roman" pitchFamily="18" charset="0"/>
              </a:rPr>
              <a:t>менше</a:t>
            </a:r>
            <a:r>
              <a:rPr lang="ru-RU" sz="1500" b="1" dirty="0">
                <a:solidFill>
                  <a:schemeClr val="accent1"/>
                </a:solidFill>
                <a:latin typeface="Times New Roman" pitchFamily="18" charset="0"/>
                <a:cs typeface="Times New Roman" pitchFamily="18" charset="0"/>
              </a:rPr>
              <a:t> 175 </a:t>
            </a:r>
            <a:r>
              <a:rPr lang="ru-RU" sz="1500" b="1" dirty="0" err="1">
                <a:solidFill>
                  <a:schemeClr val="accent1"/>
                </a:solidFill>
                <a:latin typeface="Times New Roman" pitchFamily="18" charset="0"/>
                <a:cs typeface="Times New Roman" pitchFamily="18" charset="0"/>
              </a:rPr>
              <a:t>днів</a:t>
            </a:r>
            <a:r>
              <a:rPr lang="ru-RU" sz="1500" b="1" dirty="0">
                <a:solidFill>
                  <a:schemeClr val="accent1"/>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b="1" dirty="0">
                <a:solidFill>
                  <a:srgbClr val="4BACC6">
                    <a:lumMod val="75000"/>
                  </a:srgbClr>
                </a:solidFill>
                <a:latin typeface="Times New Roman" pitchFamily="18" charset="0"/>
                <a:cs typeface="Times New Roman" pitchFamily="18" charset="0"/>
              </a:rPr>
              <a:t> </a:t>
            </a:r>
          </a:p>
        </p:txBody>
      </p:sp>
      <p:sp>
        <p:nvSpPr>
          <p:cNvPr id="10" name="Прямоугольник 5">
            <a:extLst>
              <a:ext uri="{FF2B5EF4-FFF2-40B4-BE49-F238E27FC236}">
                <a16:creationId xmlns:a16="http://schemas.microsoft.com/office/drawing/2014/main" id="{C92781E6-563A-4C54-9377-0DF54C70A851}"/>
              </a:ext>
            </a:extLst>
          </p:cNvPr>
          <p:cNvSpPr/>
          <p:nvPr/>
        </p:nvSpPr>
        <p:spPr>
          <a:xfrm>
            <a:off x="1723940" y="4375976"/>
            <a:ext cx="9936427" cy="1477328"/>
          </a:xfrm>
          <a:prstGeom prst="rect">
            <a:avLst/>
          </a:prstGeom>
        </p:spPr>
        <p:txBody>
          <a:bodyPr wrap="square">
            <a:spAutoFit/>
          </a:bodyPr>
          <a:lstStyle/>
          <a:p>
            <a:pPr algn="ctr" defTabSz="685800" eaLnBrk="1" fontAlgn="auto" hangingPunct="1">
              <a:spcBef>
                <a:spcPts val="0"/>
              </a:spcBef>
              <a:spcAft>
                <a:spcPts val="0"/>
              </a:spcAft>
            </a:pPr>
            <a:r>
              <a:rPr lang="ru-RU" sz="1500" dirty="0" err="1">
                <a:solidFill>
                  <a:prstClr val="black"/>
                </a:solidFill>
                <a:latin typeface="Times New Roman" pitchFamily="18" charset="0"/>
                <a:cs typeface="Times New Roman" pitchFamily="18" charset="0"/>
              </a:rPr>
              <a:t>Тривалість</a:t>
            </a:r>
            <a:r>
              <a:rPr lang="ru-RU" sz="1500" dirty="0">
                <a:solidFill>
                  <a:prstClr val="black"/>
                </a:solidFill>
                <a:latin typeface="Times New Roman" pitchFamily="18" charset="0"/>
                <a:cs typeface="Times New Roman" pitchFamily="18" charset="0"/>
              </a:rPr>
              <a:t> та структура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року </a:t>
            </a:r>
            <a:r>
              <a:rPr lang="ru-RU" sz="1500" dirty="0" err="1">
                <a:solidFill>
                  <a:prstClr val="black"/>
                </a:solidFill>
                <a:latin typeface="Times New Roman" pitchFamily="18" charset="0"/>
                <a:cs typeface="Times New Roman" pitchFamily="18" charset="0"/>
              </a:rPr>
              <a:t>визначається</a:t>
            </a:r>
            <a:r>
              <a:rPr lang="ru-RU" sz="1500" dirty="0">
                <a:solidFill>
                  <a:prstClr val="black"/>
                </a:solidFill>
                <a:latin typeface="Times New Roman" pitchFamily="18" charset="0"/>
                <a:cs typeface="Times New Roman" pitchFamily="18" charset="0"/>
              </a:rPr>
              <a:t> закладом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 з </a:t>
            </a:r>
            <a:r>
              <a:rPr lang="ru-RU" sz="1500" dirty="0" err="1">
                <a:solidFill>
                  <a:prstClr val="black"/>
                </a:solidFill>
                <a:latin typeface="Times New Roman" pitchFamily="18" charset="0"/>
                <a:cs typeface="Times New Roman" pitchFamily="18" charset="0"/>
              </a:rPr>
              <a:t>урахуванням</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часу на </a:t>
            </a:r>
            <a:r>
              <a:rPr lang="ru-RU" sz="1500" dirty="0" err="1">
                <a:solidFill>
                  <a:prstClr val="black"/>
                </a:solidFill>
                <a:latin typeface="Times New Roman" pitchFamily="18" charset="0"/>
                <a:cs typeface="Times New Roman" pitchFamily="18" charset="0"/>
              </a:rPr>
              <a:t>проведення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державної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підсумкової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атестації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навчальної</a:t>
            </a:r>
            <a:r>
              <a:rPr lang="ru-RU" sz="1500" dirty="0">
                <a:solidFill>
                  <a:prstClr val="black"/>
                </a:solidFill>
                <a:latin typeface="Times New Roman" pitchFamily="18" charset="0"/>
                <a:cs typeface="Times New Roman" pitchFamily="18" charset="0"/>
              </a:rPr>
              <a:t> практики, </a:t>
            </a:r>
            <a:r>
              <a:rPr lang="ru-RU" sz="1500" dirty="0" err="1">
                <a:solidFill>
                  <a:prstClr val="black"/>
                </a:solidFill>
                <a:latin typeface="Times New Roman" pitchFamily="18" charset="0"/>
                <a:cs typeface="Times New Roman" pitchFamily="18" charset="0"/>
              </a:rPr>
              <a:t>додаткових</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консультацій</a:t>
            </a:r>
            <a:r>
              <a:rPr lang="ru-RU" sz="1500" dirty="0">
                <a:solidFill>
                  <a:prstClr val="black"/>
                </a:solidFill>
                <a:latin typeface="Times New Roman" pitchFamily="18" charset="0"/>
                <a:cs typeface="Times New Roman" pitchFamily="18" charset="0"/>
              </a:rPr>
              <a:t> для </a:t>
            </a:r>
            <a:r>
              <a:rPr lang="ru-RU" sz="1500" dirty="0" err="1">
                <a:solidFill>
                  <a:prstClr val="black"/>
                </a:solidFill>
                <a:latin typeface="Times New Roman" pitchFamily="18" charset="0"/>
                <a:cs typeface="Times New Roman" pitchFamily="18" charset="0"/>
              </a:rPr>
              <a:t>усунення</a:t>
            </a:r>
            <a:r>
              <a:rPr lang="ru-RU" sz="1500" dirty="0">
                <a:solidFill>
                  <a:prstClr val="black"/>
                </a:solidFill>
                <a:latin typeface="Times New Roman" pitchFamily="18" charset="0"/>
                <a:cs typeface="Times New Roman" pitchFamily="18" charset="0"/>
              </a:rPr>
              <a:t> прогалин у </a:t>
            </a:r>
            <a:r>
              <a:rPr lang="ru-RU" sz="1500" dirty="0" err="1">
                <a:solidFill>
                  <a:prstClr val="black"/>
                </a:solidFill>
                <a:latin typeface="Times New Roman" pitchFamily="18" charset="0"/>
                <a:cs typeface="Times New Roman" pitchFamily="18" charset="0"/>
              </a:rPr>
              <a:t>навчанні</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навчально-польових</a:t>
            </a:r>
            <a:r>
              <a:rPr lang="ru-RU" sz="1500" dirty="0">
                <a:solidFill>
                  <a:prstClr val="black"/>
                </a:solidFill>
                <a:latin typeface="Times New Roman" pitchFamily="18" charset="0"/>
                <a:cs typeface="Times New Roman" pitchFamily="18" charset="0"/>
              </a:rPr>
              <a:t> занять/</a:t>
            </a:r>
            <a:r>
              <a:rPr lang="ru-RU" sz="1500" dirty="0" err="1">
                <a:solidFill>
                  <a:prstClr val="black"/>
                </a:solidFill>
                <a:latin typeface="Times New Roman" pitchFamily="18" charset="0"/>
                <a:cs typeface="Times New Roman" pitchFamily="18" charset="0"/>
              </a:rPr>
              <a:t>зборів</a:t>
            </a:r>
            <a:r>
              <a:rPr lang="ru-RU" sz="1500" dirty="0">
                <a:solidFill>
                  <a:prstClr val="black"/>
                </a:solidFill>
                <a:latin typeface="Times New Roman" pitchFamily="18" charset="0"/>
                <a:cs typeface="Times New Roman" pitchFamily="18" charset="0"/>
              </a:rPr>
              <a:t> і </a:t>
            </a:r>
            <a:r>
              <a:rPr lang="ru-RU" sz="1500" dirty="0" err="1">
                <a:solidFill>
                  <a:prstClr val="black"/>
                </a:solidFill>
                <a:latin typeface="Times New Roman" pitchFamily="18" charset="0"/>
                <a:cs typeface="Times New Roman" pitchFamily="18" charset="0"/>
              </a:rPr>
              <a:t>навчально-тренувальних</a:t>
            </a:r>
            <a:r>
              <a:rPr lang="ru-RU" sz="1500" dirty="0">
                <a:solidFill>
                  <a:prstClr val="black"/>
                </a:solidFill>
                <a:latin typeface="Times New Roman" pitchFamily="18" charset="0"/>
                <a:cs typeface="Times New Roman" pitchFamily="18" charset="0"/>
              </a:rPr>
              <a:t> занять   предмета «</a:t>
            </a:r>
            <a:r>
              <a:rPr lang="ru-RU" sz="1500" dirty="0" err="1">
                <a:solidFill>
                  <a:prstClr val="black"/>
                </a:solidFill>
                <a:latin typeface="Times New Roman" pitchFamily="18" charset="0"/>
                <a:cs typeface="Times New Roman" pitchFamily="18" charset="0"/>
              </a:rPr>
              <a:t>Захист</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України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інших</a:t>
            </a:r>
            <a:r>
              <a:rPr lang="ru-RU" sz="1500" dirty="0">
                <a:solidFill>
                  <a:prstClr val="black"/>
                </a:solidFill>
                <a:latin typeface="Times New Roman" pitchFamily="18" charset="0"/>
                <a:cs typeface="Times New Roman" pitchFamily="18" charset="0"/>
              </a:rPr>
              <a:t> форм </a:t>
            </a:r>
            <a:r>
              <a:rPr lang="ru-RU" sz="1500" dirty="0" err="1">
                <a:solidFill>
                  <a:prstClr val="black"/>
                </a:solidFill>
                <a:latin typeface="Times New Roman" pitchFamily="18" charset="0"/>
                <a:cs typeface="Times New Roman" pitchFamily="18" charset="0"/>
              </a:rPr>
              <a:t>організації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освітнього</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процесу</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визначених</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освітньою</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програмою</a:t>
            </a:r>
            <a:r>
              <a:rPr lang="ru-RU" sz="1500" dirty="0">
                <a:solidFill>
                  <a:prstClr val="black"/>
                </a:solidFill>
                <a:latin typeface="Times New Roman" pitchFamily="18" charset="0"/>
                <a:cs typeface="Times New Roman" pitchFamily="18" charset="0"/>
              </a:rPr>
              <a:t> закладу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dirty="0" err="1">
                <a:solidFill>
                  <a:prstClr val="black"/>
                </a:solidFill>
                <a:latin typeface="Times New Roman" pitchFamily="18" charset="0"/>
                <a:cs typeface="Times New Roman" pitchFamily="18" charset="0"/>
              </a:rPr>
              <a:t>Педагогічною</a:t>
            </a:r>
            <a:r>
              <a:rPr lang="ru-RU" sz="1500" dirty="0">
                <a:solidFill>
                  <a:prstClr val="black"/>
                </a:solidFill>
                <a:latin typeface="Times New Roman" pitchFamily="18" charset="0"/>
                <a:cs typeface="Times New Roman" pitchFamily="18" charset="0"/>
              </a:rPr>
              <a:t> радою закладу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визначаються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також</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тривалість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тижня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п’ять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чи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шість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днів</a:t>
            </a:r>
            <a:r>
              <a:rPr lang="ru-RU" sz="1500" dirty="0">
                <a:solidFill>
                  <a:prstClr val="black"/>
                </a:solidFill>
                <a:latin typeface="Times New Roman" pitchFamily="18" charset="0"/>
                <a:cs typeface="Times New Roman" pitchFamily="18" charset="0"/>
              </a:rPr>
              <a:t>), дня, занять і </a:t>
            </a:r>
            <a:r>
              <a:rPr lang="ru-RU" sz="1500" dirty="0" err="1">
                <a:solidFill>
                  <a:prstClr val="black"/>
                </a:solidFill>
                <a:latin typeface="Times New Roman" pitchFamily="18" charset="0"/>
                <a:cs typeface="Times New Roman" pitchFamily="18" charset="0"/>
              </a:rPr>
              <a:t>відпочинку</a:t>
            </a:r>
            <a:r>
              <a:rPr lang="ru-RU" sz="1500" dirty="0">
                <a:solidFill>
                  <a:prstClr val="black"/>
                </a:solidFill>
                <a:latin typeface="Times New Roman" pitchFamily="18" charset="0"/>
                <a:cs typeface="Times New Roman" pitchFamily="18" charset="0"/>
              </a:rPr>
              <a:t>.</a:t>
            </a:r>
          </a:p>
        </p:txBody>
      </p:sp>
      <p:sp>
        <p:nvSpPr>
          <p:cNvPr id="11" name="Прямоугольник 7">
            <a:extLst>
              <a:ext uri="{FF2B5EF4-FFF2-40B4-BE49-F238E27FC236}">
                <a16:creationId xmlns:a16="http://schemas.microsoft.com/office/drawing/2014/main" id="{38B34165-105A-4007-A455-E9E9D089841B}"/>
              </a:ext>
            </a:extLst>
          </p:cNvPr>
          <p:cNvSpPr/>
          <p:nvPr/>
        </p:nvSpPr>
        <p:spPr>
          <a:xfrm>
            <a:off x="2755154" y="6011017"/>
            <a:ext cx="7874000" cy="553998"/>
          </a:xfrm>
          <a:prstGeom prst="rect">
            <a:avLst/>
          </a:prstGeom>
        </p:spPr>
        <p:txBody>
          <a:bodyPr wrap="square">
            <a:spAutoFit/>
          </a:bodyPr>
          <a:lstStyle/>
          <a:p>
            <a:pPr algn="ctr" defTabSz="685800" eaLnBrk="1" fontAlgn="auto" latinLnBrk="1" hangingPunct="1">
              <a:spcBef>
                <a:spcPts val="0"/>
              </a:spcBef>
              <a:spcAft>
                <a:spcPts val="0"/>
              </a:spcAft>
              <a:defRPr/>
            </a:pPr>
            <a:r>
              <a:rPr lang="ru-RU" sz="1500" b="1" kern="0" dirty="0">
                <a:solidFill>
                  <a:schemeClr val="accent1"/>
                </a:solidFill>
                <a:latin typeface="Times New Roman" pitchFamily="18" charset="0"/>
                <a:cs typeface="Times New Roman" pitchFamily="18" charset="0"/>
              </a:rPr>
              <a:t>У закладах </a:t>
            </a:r>
            <a:r>
              <a:rPr lang="ru-RU" sz="1500" b="1" kern="0" dirty="0" err="1">
                <a:solidFill>
                  <a:schemeClr val="accent1"/>
                </a:solidFill>
                <a:latin typeface="Times New Roman" pitchFamily="18" charset="0"/>
                <a:cs typeface="Times New Roman" pitchFamily="18" charset="0"/>
              </a:rPr>
              <a:t>освіти</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щоденно</a:t>
            </a:r>
            <a:r>
              <a:rPr lang="ru-RU" sz="1500" b="1" kern="0" dirty="0">
                <a:solidFill>
                  <a:schemeClr val="accent1"/>
                </a:solidFill>
                <a:latin typeface="Times New Roman" pitchFamily="18" charset="0"/>
                <a:cs typeface="Times New Roman" pitchFamily="18" charset="0"/>
              </a:rPr>
              <a:t> о 9 </a:t>
            </a:r>
            <a:r>
              <a:rPr lang="ru-RU" sz="1500" b="1" kern="0" dirty="0" err="1">
                <a:solidFill>
                  <a:schemeClr val="accent1"/>
                </a:solidFill>
                <a:latin typeface="Times New Roman" pitchFamily="18" charset="0"/>
                <a:cs typeface="Times New Roman" pitchFamily="18" charset="0"/>
              </a:rPr>
              <a:t>годині</a:t>
            </a:r>
            <a:r>
              <a:rPr lang="ru-RU" sz="1500" b="1" kern="0" dirty="0">
                <a:solidFill>
                  <a:schemeClr val="accent1"/>
                </a:solidFill>
                <a:latin typeface="Times New Roman" pitchFamily="18" charset="0"/>
                <a:cs typeface="Times New Roman" pitchFamily="18" charset="0"/>
              </a:rPr>
              <a:t> 00 </a:t>
            </a:r>
            <a:r>
              <a:rPr lang="ru-RU" sz="1500" b="1" kern="0" dirty="0" err="1">
                <a:solidFill>
                  <a:schemeClr val="accent1"/>
                </a:solidFill>
                <a:latin typeface="Times New Roman" pitchFamily="18" charset="0"/>
                <a:cs typeface="Times New Roman" pitchFamily="18" charset="0"/>
              </a:rPr>
              <a:t>хвилин</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має</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проводитись</a:t>
            </a:r>
            <a:endParaRPr lang="ru-RU" sz="1500" b="1" kern="0" dirty="0">
              <a:solidFill>
                <a:schemeClr val="accent1"/>
              </a:solidFill>
              <a:latin typeface="Times New Roman" pitchFamily="18" charset="0"/>
              <a:cs typeface="Times New Roman" pitchFamily="18" charset="0"/>
            </a:endParaRPr>
          </a:p>
          <a:p>
            <a:pPr algn="ctr" defTabSz="685800" eaLnBrk="1" fontAlgn="auto" latinLnBrk="1" hangingPunct="1">
              <a:spcBef>
                <a:spcPts val="0"/>
              </a:spcBef>
              <a:spcAft>
                <a:spcPts val="0"/>
              </a:spcAft>
              <a:defRPr/>
            </a:pPr>
            <a:r>
              <a:rPr lang="ru-RU" sz="1500" b="1" kern="0" dirty="0" err="1">
                <a:solidFill>
                  <a:schemeClr val="accent1"/>
                </a:solidFill>
                <a:latin typeface="Times New Roman" pitchFamily="18" charset="0"/>
                <a:cs typeface="Times New Roman" pitchFamily="18" charset="0"/>
              </a:rPr>
              <a:t>загальнонаціональна</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хвилина</a:t>
            </a:r>
            <a:r>
              <a:rPr lang="ru-RU" sz="1500" b="1" kern="0" dirty="0">
                <a:solidFill>
                  <a:schemeClr val="accent1"/>
                </a:solidFill>
                <a:latin typeface="Times New Roman" pitchFamily="18" charset="0"/>
                <a:cs typeface="Times New Roman" pitchFamily="18" charset="0"/>
              </a:rPr>
              <a:t> </a:t>
            </a:r>
            <a:r>
              <a:rPr lang="ru-RU" sz="1500" b="1" kern="0" dirty="0" err="1">
                <a:solidFill>
                  <a:schemeClr val="accent1"/>
                </a:solidFill>
                <a:latin typeface="Times New Roman" pitchFamily="18" charset="0"/>
                <a:cs typeface="Times New Roman" pitchFamily="18" charset="0"/>
              </a:rPr>
              <a:t>мовчання</a:t>
            </a:r>
            <a:r>
              <a:rPr lang="ru-RU" sz="1500" b="1" kern="0" dirty="0">
                <a:solidFill>
                  <a:schemeClr val="accent1"/>
                </a:solidFill>
                <a:latin typeface="Times New Roman" pitchFamily="18" charset="0"/>
                <a:cs typeface="Times New Roman" pitchFamily="18" charset="0"/>
              </a:rPr>
              <a:t> </a:t>
            </a:r>
            <a:endParaRPr lang="ru-RU" sz="1350" b="1" kern="0" dirty="0">
              <a:solidFill>
                <a:schemeClr val="accent1"/>
              </a:solidFill>
              <a:latin typeface="Arial"/>
            </a:endParaRPr>
          </a:p>
        </p:txBody>
      </p:sp>
    </p:spTree>
    <p:extLst>
      <p:ext uri="{BB962C8B-B14F-4D97-AF65-F5344CB8AC3E}">
        <p14:creationId xmlns:p14="http://schemas.microsoft.com/office/powerpoint/2010/main" val="143986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2">
            <a:extLst>
              <a:ext uri="{FF2B5EF4-FFF2-40B4-BE49-F238E27FC236}">
                <a16:creationId xmlns:a16="http://schemas.microsoft.com/office/drawing/2014/main" id="{D8D3A9AC-822A-456D-9A80-09CF1582D1DB}"/>
              </a:ext>
            </a:extLst>
          </p:cNvPr>
          <p:cNvSpPr/>
          <p:nvPr/>
        </p:nvSpPr>
        <p:spPr>
          <a:xfrm>
            <a:off x="1910699" y="0"/>
            <a:ext cx="9411339" cy="1272143"/>
          </a:xfrm>
          <a:prstGeom prst="rect">
            <a:avLst/>
          </a:prstGeom>
        </p:spPr>
        <p:txBody>
          <a:bodyPr wrap="square" lIns="121917" tIns="60958" rIns="121917" bIns="60958">
            <a:spAutoFit/>
          </a:bodyPr>
          <a:lstStyle/>
          <a:p>
            <a:pPr algn="ctr"/>
            <a:r>
              <a:rPr lang="ru-RU" sz="3700" b="1" dirty="0" err="1">
                <a:solidFill>
                  <a:srgbClr val="00B050"/>
                </a:solidFill>
                <a:latin typeface="Times New Roman" pitchFamily="18" charset="0"/>
                <a:cs typeface="Times New Roman" pitchFamily="18" charset="0"/>
              </a:rPr>
              <a:t>Освітній</a:t>
            </a:r>
            <a:r>
              <a:rPr lang="ru-RU" sz="3700" b="1" dirty="0">
                <a:solidFill>
                  <a:srgbClr val="00B050"/>
                </a:solidFill>
                <a:latin typeface="Times New Roman" pitchFamily="18" charset="0"/>
                <a:cs typeface="Times New Roman" pitchFamily="18" charset="0"/>
              </a:rPr>
              <a:t> </a:t>
            </a:r>
            <a:r>
              <a:rPr lang="ru-RU" sz="3700" b="1" dirty="0" err="1">
                <a:solidFill>
                  <a:srgbClr val="00B050"/>
                </a:solidFill>
                <a:latin typeface="Times New Roman" pitchFamily="18" charset="0"/>
                <a:cs typeface="Times New Roman" pitchFamily="18" charset="0"/>
              </a:rPr>
              <a:t>процес</a:t>
            </a:r>
            <a:r>
              <a:rPr lang="ru-RU" sz="3700" b="1" dirty="0">
                <a:solidFill>
                  <a:srgbClr val="00B050"/>
                </a:solidFill>
                <a:latin typeface="Times New Roman" pitchFamily="18" charset="0"/>
                <a:cs typeface="Times New Roman" pitchFamily="18" charset="0"/>
              </a:rPr>
              <a:t> </a:t>
            </a:r>
            <a:r>
              <a:rPr lang="ru-RU" sz="3700" b="1" dirty="0" err="1">
                <a:solidFill>
                  <a:srgbClr val="00B050"/>
                </a:solidFill>
                <a:latin typeface="Times New Roman" pitchFamily="18" charset="0"/>
                <a:cs typeface="Times New Roman" pitchFamily="18" charset="0"/>
              </a:rPr>
              <a:t>організовується</a:t>
            </a:r>
            <a:r>
              <a:rPr lang="ru-RU" sz="3700" b="1" dirty="0">
                <a:solidFill>
                  <a:srgbClr val="00B050"/>
                </a:solidFill>
                <a:latin typeface="Times New Roman" pitchFamily="18" charset="0"/>
                <a:cs typeface="Times New Roman" pitchFamily="18" charset="0"/>
              </a:rPr>
              <a:t> в </a:t>
            </a:r>
            <a:r>
              <a:rPr lang="ru-RU" sz="3700" b="1" dirty="0" err="1">
                <a:solidFill>
                  <a:srgbClr val="00B050"/>
                </a:solidFill>
                <a:latin typeface="Times New Roman" pitchFamily="18" charset="0"/>
                <a:cs typeface="Times New Roman" pitchFamily="18" charset="0"/>
              </a:rPr>
              <a:t>безпечному</a:t>
            </a:r>
            <a:r>
              <a:rPr lang="ru-RU" sz="3700" b="1" dirty="0">
                <a:solidFill>
                  <a:srgbClr val="00B050"/>
                </a:solidFill>
                <a:latin typeface="Times New Roman" pitchFamily="18" charset="0"/>
                <a:cs typeface="Times New Roman" pitchFamily="18" charset="0"/>
              </a:rPr>
              <a:t> </a:t>
            </a:r>
            <a:r>
              <a:rPr lang="ru-RU" sz="3700" b="1" dirty="0" err="1">
                <a:solidFill>
                  <a:srgbClr val="00B050"/>
                </a:solidFill>
                <a:latin typeface="Times New Roman" pitchFamily="18" charset="0"/>
                <a:cs typeface="Times New Roman" pitchFamily="18" charset="0"/>
              </a:rPr>
              <a:t>освітньому</a:t>
            </a:r>
            <a:r>
              <a:rPr lang="ru-RU" sz="3700" b="1" dirty="0">
                <a:solidFill>
                  <a:srgbClr val="00B050"/>
                </a:solidFill>
                <a:latin typeface="Times New Roman" pitchFamily="18" charset="0"/>
                <a:cs typeface="Times New Roman" pitchFamily="18" charset="0"/>
              </a:rPr>
              <a:t> </a:t>
            </a:r>
            <a:r>
              <a:rPr lang="ru-RU" sz="3700" b="1" dirty="0" err="1">
                <a:solidFill>
                  <a:srgbClr val="00B050"/>
                </a:solidFill>
                <a:latin typeface="Times New Roman" pitchFamily="18" charset="0"/>
                <a:cs typeface="Times New Roman" pitchFamily="18" charset="0"/>
              </a:rPr>
              <a:t>середовищі</a:t>
            </a:r>
            <a:endParaRPr lang="ru-RU" sz="3700" b="1" dirty="0">
              <a:solidFill>
                <a:srgbClr val="00B050"/>
              </a:solidFill>
              <a:latin typeface="Times New Roman" pitchFamily="18" charset="0"/>
              <a:cs typeface="Times New Roman" pitchFamily="18" charset="0"/>
            </a:endParaRPr>
          </a:p>
        </p:txBody>
      </p:sp>
      <p:graphicFrame>
        <p:nvGraphicFramePr>
          <p:cNvPr id="8" name="Схема 7">
            <a:extLst>
              <a:ext uri="{FF2B5EF4-FFF2-40B4-BE49-F238E27FC236}">
                <a16:creationId xmlns:a16="http://schemas.microsoft.com/office/drawing/2014/main" id="{4F505262-0216-485E-90EB-A69625E2282C}"/>
              </a:ext>
            </a:extLst>
          </p:cNvPr>
          <p:cNvGraphicFramePr/>
          <p:nvPr>
            <p:extLst>
              <p:ext uri="{D42A27DB-BD31-4B8C-83A1-F6EECF244321}">
                <p14:modId xmlns:p14="http://schemas.microsoft.com/office/powerpoint/2010/main" val="2874998400"/>
              </p:ext>
            </p:extLst>
          </p:nvPr>
        </p:nvGraphicFramePr>
        <p:xfrm>
          <a:off x="-117714" y="1272143"/>
          <a:ext cx="6359061" cy="3426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кутник 1">
            <a:extLst>
              <a:ext uri="{FF2B5EF4-FFF2-40B4-BE49-F238E27FC236}">
                <a16:creationId xmlns:a16="http://schemas.microsoft.com/office/drawing/2014/main" id="{FE22A2C3-EF35-4436-A578-0C1F66786F61}"/>
              </a:ext>
            </a:extLst>
          </p:cNvPr>
          <p:cNvSpPr>
            <a:spLocks noChangeArrowheads="1"/>
          </p:cNvSpPr>
          <p:nvPr/>
        </p:nvSpPr>
        <p:spPr bwMode="auto">
          <a:xfrm>
            <a:off x="5307953" y="1397633"/>
            <a:ext cx="6713472" cy="332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uk-UA" altLang="uk-UA" sz="1600" dirty="0">
                <a:solidFill>
                  <a:schemeClr val="accent5">
                    <a:lumMod val="75000"/>
                  </a:schemeClr>
                </a:solidFill>
              </a:rPr>
              <a:t>Наказ Міністерства охорони здоров’я України від 01 серпня 2022 року № 1371 «Про затвердження Змін до деяких наказів Міністерства охорони здоров’я України»</a:t>
            </a:r>
            <a:endParaRPr lang="ru-RU" altLang="uk-UA" sz="1600" dirty="0">
              <a:solidFill>
                <a:schemeClr val="accent5">
                  <a:lumMod val="75000"/>
                </a:schemeClr>
              </a:solidFill>
              <a:cs typeface="Arial" panose="020B0604020202020204" pitchFamily="34" charset="0"/>
            </a:endParaRPr>
          </a:p>
          <a:p>
            <a:r>
              <a:rPr lang="ru-RU" altLang="uk-UA" sz="1600" dirty="0">
                <a:solidFill>
                  <a:schemeClr val="accent5">
                    <a:lumMod val="75000"/>
                  </a:schemeClr>
                </a:solidFill>
                <a:cs typeface="Arial" panose="020B0604020202020204" pitchFamily="34" charset="0"/>
              </a:rPr>
              <a:t>10. В </a:t>
            </a:r>
            <a:r>
              <a:rPr lang="ru-RU" altLang="uk-UA" sz="1600" dirty="0" err="1">
                <a:solidFill>
                  <a:schemeClr val="accent5">
                    <a:lumMod val="75000"/>
                  </a:schemeClr>
                </a:solidFill>
                <a:cs typeface="Arial" panose="020B0604020202020204" pitchFamily="34" charset="0"/>
              </a:rPr>
              <a:t>умовах</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воєнного</a:t>
            </a:r>
            <a:r>
              <a:rPr lang="ru-RU" altLang="uk-UA" sz="1600" dirty="0">
                <a:solidFill>
                  <a:schemeClr val="accent5">
                    <a:lumMod val="75000"/>
                  </a:schemeClr>
                </a:solidFill>
                <a:cs typeface="Arial" panose="020B0604020202020204" pitchFamily="34" charset="0"/>
              </a:rPr>
              <a:t> стану, </a:t>
            </a:r>
            <a:r>
              <a:rPr lang="ru-RU" altLang="uk-UA" sz="1600" dirty="0" err="1">
                <a:solidFill>
                  <a:schemeClr val="accent5">
                    <a:lumMod val="75000"/>
                  </a:schemeClr>
                </a:solidFill>
                <a:cs typeface="Arial" panose="020B0604020202020204" pitchFamily="34" charset="0"/>
              </a:rPr>
              <a:t>надзвичайної</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ситуації</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іншого</a:t>
            </a:r>
            <a:r>
              <a:rPr lang="ru-RU" altLang="uk-UA" sz="1600" dirty="0">
                <a:solidFill>
                  <a:schemeClr val="accent5">
                    <a:lumMod val="75000"/>
                  </a:schemeClr>
                </a:solidFill>
                <a:cs typeface="Arial" panose="020B0604020202020204" pitchFamily="34" charset="0"/>
              </a:rPr>
              <a:t> характеру </a:t>
            </a:r>
            <a:r>
              <a:rPr lang="ru-RU" altLang="uk-UA" sz="1600" dirty="0" err="1">
                <a:solidFill>
                  <a:schemeClr val="accent5">
                    <a:lumMod val="75000"/>
                  </a:schemeClr>
                </a:solidFill>
                <a:cs typeface="Arial" panose="020B0604020202020204" pitchFamily="34" charset="0"/>
              </a:rPr>
              <a:t>безперервна</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тривалість</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навчальних</a:t>
            </a:r>
            <a:r>
              <a:rPr lang="ru-RU" altLang="uk-UA" sz="1600" dirty="0">
                <a:solidFill>
                  <a:schemeClr val="accent5">
                    <a:lumMod val="75000"/>
                  </a:schemeClr>
                </a:solidFill>
                <a:cs typeface="Arial" panose="020B0604020202020204" pitchFamily="34" charset="0"/>
              </a:rPr>
              <a:t> занять при </a:t>
            </a:r>
            <a:r>
              <a:rPr lang="ru-RU" altLang="uk-UA" sz="1600" dirty="0" err="1">
                <a:solidFill>
                  <a:schemeClr val="accent5">
                    <a:lumMod val="75000"/>
                  </a:schemeClr>
                </a:solidFill>
                <a:cs typeface="Arial" panose="020B0604020202020204" pitchFamily="34" charset="0"/>
              </a:rPr>
              <a:t>організації</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дистанційного</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навчання</a:t>
            </a:r>
            <a:r>
              <a:rPr lang="ru-RU" altLang="uk-UA" sz="1600" dirty="0">
                <a:solidFill>
                  <a:schemeClr val="accent5">
                    <a:lumMod val="75000"/>
                  </a:schemeClr>
                </a:solidFill>
                <a:cs typeface="Arial" panose="020B0604020202020204" pitchFamily="34" charset="0"/>
              </a:rPr>
              <a:t> у синхронному </a:t>
            </a:r>
            <a:r>
              <a:rPr lang="ru-RU" altLang="uk-UA" sz="1600" dirty="0" err="1">
                <a:solidFill>
                  <a:schemeClr val="accent5">
                    <a:lumMod val="75000"/>
                  </a:schemeClr>
                </a:solidFill>
                <a:cs typeface="Arial" panose="020B0604020202020204" pitchFamily="34" charset="0"/>
              </a:rPr>
              <a:t>форматі</a:t>
            </a:r>
            <a:r>
              <a:rPr lang="ru-RU" altLang="uk-UA" sz="1600" dirty="0">
                <a:solidFill>
                  <a:schemeClr val="accent5">
                    <a:lumMod val="75000"/>
                  </a:schemeClr>
                </a:solidFill>
                <a:cs typeface="Arial" panose="020B0604020202020204" pitchFamily="34" charset="0"/>
              </a:rPr>
              <a:t> не повинна </a:t>
            </a:r>
            <a:r>
              <a:rPr lang="ru-RU" altLang="uk-UA" sz="1600" dirty="0" err="1">
                <a:solidFill>
                  <a:schemeClr val="accent5">
                    <a:lumMod val="75000"/>
                  </a:schemeClr>
                </a:solidFill>
                <a:cs typeface="Arial" panose="020B0604020202020204" pitchFamily="34" charset="0"/>
              </a:rPr>
              <a:t>перевищувати</a:t>
            </a:r>
            <a:r>
              <a:rPr lang="ru-RU" altLang="uk-UA" sz="1600" dirty="0">
                <a:solidFill>
                  <a:schemeClr val="accent5">
                    <a:lumMod val="75000"/>
                  </a:schemeClr>
                </a:solidFill>
                <a:cs typeface="Arial" panose="020B0604020202020204" pitchFamily="34" charset="0"/>
              </a:rPr>
              <a:t> для </a:t>
            </a:r>
            <a:r>
              <a:rPr lang="ru-RU" altLang="uk-UA" sz="1600" dirty="0" err="1">
                <a:solidFill>
                  <a:schemeClr val="accent5">
                    <a:lumMod val="75000"/>
                  </a:schemeClr>
                </a:solidFill>
                <a:cs typeface="Arial" panose="020B0604020202020204" pitchFamily="34" charset="0"/>
              </a:rPr>
              <a:t>учнів</a:t>
            </a:r>
            <a:r>
              <a:rPr lang="ru-RU" altLang="uk-UA" sz="1600" dirty="0">
                <a:solidFill>
                  <a:schemeClr val="accent5">
                    <a:lumMod val="75000"/>
                  </a:schemeClr>
                </a:solidFill>
                <a:cs typeface="Arial" panose="020B0604020202020204" pitchFamily="34" charset="0"/>
              </a:rPr>
              <a:t>:</a:t>
            </a:r>
          </a:p>
          <a:p>
            <a:pPr>
              <a:buFont typeface="Arial" panose="020B0604020202020204" pitchFamily="34" charset="0"/>
              <a:buChar char="•"/>
            </a:pPr>
            <a:r>
              <a:rPr lang="ru-RU" altLang="uk-UA" sz="1600" dirty="0">
                <a:solidFill>
                  <a:schemeClr val="accent5">
                    <a:lumMod val="75000"/>
                  </a:schemeClr>
                </a:solidFill>
                <a:cs typeface="Arial" panose="020B0604020202020204" pitchFamily="34" charset="0"/>
              </a:rPr>
              <a:t>5-6 </a:t>
            </a:r>
            <a:r>
              <a:rPr lang="ru-RU" altLang="uk-UA" sz="1600" dirty="0" err="1">
                <a:solidFill>
                  <a:schemeClr val="accent5">
                    <a:lumMod val="75000"/>
                  </a:schemeClr>
                </a:solidFill>
                <a:cs typeface="Arial" panose="020B0604020202020204" pitchFamily="34" charset="0"/>
              </a:rPr>
              <a:t>класів</a:t>
            </a:r>
            <a:r>
              <a:rPr lang="ru-RU" altLang="uk-UA" sz="1600" dirty="0">
                <a:solidFill>
                  <a:schemeClr val="accent5">
                    <a:lumMod val="75000"/>
                  </a:schemeClr>
                </a:solidFill>
                <a:cs typeface="Arial" panose="020B0604020202020204" pitchFamily="34" charset="0"/>
              </a:rPr>
              <a:t> – 2 </a:t>
            </a:r>
            <a:r>
              <a:rPr lang="ru-RU" altLang="uk-UA" sz="1600" dirty="0" err="1">
                <a:solidFill>
                  <a:schemeClr val="accent5">
                    <a:lumMod val="75000"/>
                  </a:schemeClr>
                </a:solidFill>
                <a:cs typeface="Arial" panose="020B0604020202020204" pitchFamily="34" charset="0"/>
              </a:rPr>
              <a:t>навчальних</a:t>
            </a:r>
            <a:r>
              <a:rPr lang="ru-RU" altLang="uk-UA" sz="1600" dirty="0">
                <a:solidFill>
                  <a:schemeClr val="accent5">
                    <a:lumMod val="75000"/>
                  </a:schemeClr>
                </a:solidFill>
                <a:cs typeface="Arial" panose="020B0604020202020204" pitchFamily="34" charset="0"/>
              </a:rPr>
              <a:t> занять по 45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3 – по 35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4 – по 25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a:t>
            </a:r>
          </a:p>
          <a:p>
            <a:pPr>
              <a:buFont typeface="Arial" panose="020B0604020202020204" pitchFamily="34" charset="0"/>
              <a:buChar char="•"/>
            </a:pPr>
            <a:r>
              <a:rPr lang="ru-RU" altLang="uk-UA" sz="1600" dirty="0">
                <a:solidFill>
                  <a:schemeClr val="accent5">
                    <a:lumMod val="75000"/>
                  </a:schemeClr>
                </a:solidFill>
                <a:cs typeface="Arial" panose="020B0604020202020204" pitchFamily="34" charset="0"/>
              </a:rPr>
              <a:t>7-9 </a:t>
            </a:r>
            <a:r>
              <a:rPr lang="ru-RU" altLang="uk-UA" sz="1600" dirty="0" err="1">
                <a:solidFill>
                  <a:schemeClr val="accent5">
                    <a:lumMod val="75000"/>
                  </a:schemeClr>
                </a:solidFill>
                <a:cs typeface="Arial" panose="020B0604020202020204" pitchFamily="34" charset="0"/>
              </a:rPr>
              <a:t>класів</a:t>
            </a:r>
            <a:r>
              <a:rPr lang="ru-RU" altLang="uk-UA" sz="1600" dirty="0">
                <a:solidFill>
                  <a:schemeClr val="accent5">
                    <a:lumMod val="75000"/>
                  </a:schemeClr>
                </a:solidFill>
                <a:cs typeface="Arial" panose="020B0604020202020204" pitchFamily="34" charset="0"/>
              </a:rPr>
              <a:t> – 2 </a:t>
            </a:r>
            <a:r>
              <a:rPr lang="ru-RU" altLang="uk-UA" sz="1600" dirty="0" err="1">
                <a:solidFill>
                  <a:schemeClr val="accent5">
                    <a:lumMod val="75000"/>
                  </a:schemeClr>
                </a:solidFill>
                <a:cs typeface="Arial" panose="020B0604020202020204" pitchFamily="34" charset="0"/>
              </a:rPr>
              <a:t>навчальних</a:t>
            </a:r>
            <a:r>
              <a:rPr lang="ru-RU" altLang="uk-UA" sz="1600" dirty="0">
                <a:solidFill>
                  <a:schemeClr val="accent5">
                    <a:lumMod val="75000"/>
                  </a:schemeClr>
                </a:solidFill>
                <a:cs typeface="Arial" panose="020B0604020202020204" pitchFamily="34" charset="0"/>
              </a:rPr>
              <a:t> занять по 45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3 – по 40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4 – по 30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5 – по 25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a:t>
            </a:r>
          </a:p>
          <a:p>
            <a:pPr>
              <a:buFont typeface="Arial" panose="020B0604020202020204" pitchFamily="34" charset="0"/>
              <a:buChar char="•"/>
            </a:pPr>
            <a:r>
              <a:rPr lang="ru-RU" altLang="uk-UA" sz="1600" dirty="0">
                <a:solidFill>
                  <a:schemeClr val="accent5">
                    <a:lumMod val="75000"/>
                  </a:schemeClr>
                </a:solidFill>
                <a:cs typeface="Arial" panose="020B0604020202020204" pitchFamily="34" charset="0"/>
              </a:rPr>
              <a:t>10-11 </a:t>
            </a:r>
            <a:r>
              <a:rPr lang="ru-RU" altLang="uk-UA" sz="1600" dirty="0" err="1">
                <a:solidFill>
                  <a:schemeClr val="accent5">
                    <a:lumMod val="75000"/>
                  </a:schemeClr>
                </a:solidFill>
                <a:cs typeface="Arial" panose="020B0604020202020204" pitchFamily="34" charset="0"/>
              </a:rPr>
              <a:t>класів</a:t>
            </a:r>
            <a:r>
              <a:rPr lang="ru-RU" altLang="uk-UA" sz="1600" dirty="0">
                <a:solidFill>
                  <a:schemeClr val="accent5">
                    <a:lumMod val="75000"/>
                  </a:schemeClr>
                </a:solidFill>
                <a:cs typeface="Arial" panose="020B0604020202020204" pitchFamily="34" charset="0"/>
              </a:rPr>
              <a:t> – 3 </a:t>
            </a:r>
            <a:r>
              <a:rPr lang="ru-RU" altLang="uk-UA" sz="1600" dirty="0" err="1">
                <a:solidFill>
                  <a:schemeClr val="accent5">
                    <a:lumMod val="75000"/>
                  </a:schemeClr>
                </a:solidFill>
                <a:cs typeface="Arial" panose="020B0604020202020204" pitchFamily="34" charset="0"/>
              </a:rPr>
              <a:t>навчальних</a:t>
            </a:r>
            <a:r>
              <a:rPr lang="ru-RU" altLang="uk-UA" sz="1600" dirty="0">
                <a:solidFill>
                  <a:schemeClr val="accent5">
                    <a:lumMod val="75000"/>
                  </a:schemeClr>
                </a:solidFill>
                <a:cs typeface="Arial" panose="020B0604020202020204" pitchFamily="34" charset="0"/>
              </a:rPr>
              <a:t> занять по 45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4 – по 35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5 – по 30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 </a:t>
            </a:r>
            <a:r>
              <a:rPr lang="ru-RU" altLang="uk-UA" sz="1600" dirty="0" err="1">
                <a:solidFill>
                  <a:schemeClr val="accent5">
                    <a:lumMod val="75000"/>
                  </a:schemeClr>
                </a:solidFill>
                <a:cs typeface="Arial" panose="020B0604020202020204" pitchFamily="34" charset="0"/>
              </a:rPr>
              <a:t>або</a:t>
            </a:r>
            <a:r>
              <a:rPr lang="ru-RU" altLang="uk-UA" sz="1600" dirty="0">
                <a:solidFill>
                  <a:schemeClr val="accent5">
                    <a:lumMod val="75000"/>
                  </a:schemeClr>
                </a:solidFill>
                <a:cs typeface="Arial" panose="020B0604020202020204" pitchFamily="34" charset="0"/>
              </a:rPr>
              <a:t> 6 – по 25 </a:t>
            </a:r>
            <a:r>
              <a:rPr lang="ru-RU" altLang="uk-UA" sz="1600" dirty="0" err="1">
                <a:solidFill>
                  <a:schemeClr val="accent5">
                    <a:lumMod val="75000"/>
                  </a:schemeClr>
                </a:solidFill>
                <a:cs typeface="Arial" panose="020B0604020202020204" pitchFamily="34" charset="0"/>
              </a:rPr>
              <a:t>хв</a:t>
            </a:r>
            <a:r>
              <a:rPr lang="ru-RU" altLang="uk-UA" sz="1600" dirty="0">
                <a:solidFill>
                  <a:schemeClr val="accent5">
                    <a:lumMod val="75000"/>
                  </a:schemeClr>
                </a:solidFill>
                <a:cs typeface="Arial" panose="020B0604020202020204" pitchFamily="34" charset="0"/>
              </a:rPr>
              <a:t>.</a:t>
            </a:r>
          </a:p>
        </p:txBody>
      </p:sp>
      <p:sp>
        <p:nvSpPr>
          <p:cNvPr id="10" name="Прямоугольник 19">
            <a:extLst>
              <a:ext uri="{FF2B5EF4-FFF2-40B4-BE49-F238E27FC236}">
                <a16:creationId xmlns:a16="http://schemas.microsoft.com/office/drawing/2014/main" id="{1250B96B-8733-4E02-8B61-F71325C9D636}"/>
              </a:ext>
            </a:extLst>
          </p:cNvPr>
          <p:cNvSpPr/>
          <p:nvPr/>
        </p:nvSpPr>
        <p:spPr>
          <a:xfrm>
            <a:off x="1191235" y="4762740"/>
            <a:ext cx="10929095" cy="697627"/>
          </a:xfrm>
          <a:prstGeom prst="rect">
            <a:avLst/>
          </a:prstGeom>
        </p:spPr>
        <p:txBody>
          <a:bodyPr wrap="square" lIns="121917" tIns="60958" rIns="121917" bIns="60958">
            <a:spAutoFit/>
          </a:bodyPr>
          <a:lstStyle/>
          <a:p>
            <a:pPr algn="ctr"/>
            <a:r>
              <a:rPr lang="ru-RU" b="1" i="1" dirty="0">
                <a:solidFill>
                  <a:schemeClr val="accent2">
                    <a:lumMod val="75000"/>
                  </a:schemeClr>
                </a:solidFill>
                <a:cs typeface="Arial" panose="020B0604020202020204" pitchFamily="34" charset="0"/>
              </a:rPr>
              <a:t>Форма </a:t>
            </a:r>
            <a:r>
              <a:rPr lang="ru-RU" b="1" i="1" dirty="0" err="1">
                <a:solidFill>
                  <a:schemeClr val="accent2">
                    <a:lumMod val="75000"/>
                  </a:schemeClr>
                </a:solidFill>
                <a:cs typeface="Arial" panose="020B0604020202020204" pitchFamily="34" charset="0"/>
              </a:rPr>
              <a:t>організації</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освітнього</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процесу</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може</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змінюватися</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впродовж</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навчального</a:t>
            </a:r>
            <a:r>
              <a:rPr lang="ru-RU" b="1" i="1" dirty="0">
                <a:solidFill>
                  <a:schemeClr val="accent2">
                    <a:lumMod val="75000"/>
                  </a:schemeClr>
                </a:solidFill>
                <a:cs typeface="Arial" panose="020B0604020202020204" pitchFamily="34" charset="0"/>
              </a:rPr>
              <a:t> року в   </a:t>
            </a:r>
            <a:r>
              <a:rPr lang="ru-RU" b="1" i="1" dirty="0" err="1">
                <a:solidFill>
                  <a:schemeClr val="accent2">
                    <a:lumMod val="75000"/>
                  </a:schemeClr>
                </a:solidFill>
                <a:cs typeface="Arial" panose="020B0604020202020204" pitchFamily="34" charset="0"/>
              </a:rPr>
              <a:t>залежності</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від</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безпекової</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ситуації</a:t>
            </a:r>
            <a:r>
              <a:rPr lang="ru-RU" b="1" i="1" dirty="0">
                <a:solidFill>
                  <a:schemeClr val="accent2">
                    <a:lumMod val="75000"/>
                  </a:schemeClr>
                </a:solidFill>
                <a:cs typeface="Arial" panose="020B0604020202020204" pitchFamily="34" charset="0"/>
              </a:rPr>
              <a:t> у </a:t>
            </a:r>
            <a:r>
              <a:rPr lang="ru-RU" b="1" i="1" dirty="0" err="1">
                <a:solidFill>
                  <a:schemeClr val="accent2">
                    <a:lumMod val="75000"/>
                  </a:schemeClr>
                </a:solidFill>
                <a:cs typeface="Arial" panose="020B0604020202020204" pitchFamily="34" charset="0"/>
              </a:rPr>
              <a:t>населеному</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пункті</a:t>
            </a:r>
            <a:r>
              <a:rPr lang="ru-RU" b="1" i="1" dirty="0">
                <a:solidFill>
                  <a:schemeClr val="accent2">
                    <a:lumMod val="75000"/>
                  </a:schemeClr>
                </a:solidFill>
                <a:cs typeface="Arial" panose="020B0604020202020204" pitchFamily="34" charset="0"/>
              </a:rPr>
              <a:t>.</a:t>
            </a:r>
          </a:p>
        </p:txBody>
      </p:sp>
      <p:sp>
        <p:nvSpPr>
          <p:cNvPr id="11" name="Прямоугольник 1">
            <a:extLst>
              <a:ext uri="{FF2B5EF4-FFF2-40B4-BE49-F238E27FC236}">
                <a16:creationId xmlns:a16="http://schemas.microsoft.com/office/drawing/2014/main" id="{ACD53CD5-C009-4BD6-9564-65F1B8F7D74F}"/>
              </a:ext>
            </a:extLst>
          </p:cNvPr>
          <p:cNvSpPr/>
          <p:nvPr/>
        </p:nvSpPr>
        <p:spPr>
          <a:xfrm>
            <a:off x="1191236" y="5460367"/>
            <a:ext cx="11000763" cy="1272143"/>
          </a:xfrm>
          <a:prstGeom prst="rect">
            <a:avLst/>
          </a:prstGeom>
        </p:spPr>
        <p:txBody>
          <a:bodyPr wrap="square" lIns="121917" tIns="60958" rIns="121917" bIns="60958">
            <a:spAutoFit/>
          </a:bodyPr>
          <a:lstStyle/>
          <a:p>
            <a:r>
              <a:rPr lang="ru-RU" dirty="0" err="1">
                <a:cs typeface="Arial" panose="020B0604020202020204" pitchFamily="34" charset="0"/>
              </a:rPr>
              <a:t>Тривалість</a:t>
            </a:r>
            <a:r>
              <a:rPr lang="ru-RU" dirty="0">
                <a:cs typeface="Arial" panose="020B0604020202020204" pitchFamily="34" charset="0"/>
              </a:rPr>
              <a:t> </a:t>
            </a:r>
            <a:r>
              <a:rPr lang="ru-RU" dirty="0" err="1">
                <a:cs typeface="Arial" panose="020B0604020202020204" pitchFamily="34" charset="0"/>
              </a:rPr>
              <a:t>виконання</a:t>
            </a:r>
            <a:r>
              <a:rPr lang="ru-RU" dirty="0">
                <a:cs typeface="Arial" panose="020B0604020202020204" pitchFamily="34" charset="0"/>
              </a:rPr>
              <a:t> </a:t>
            </a:r>
            <a:r>
              <a:rPr lang="ru-RU" dirty="0" err="1">
                <a:cs typeface="Arial" panose="020B0604020202020204" pitchFamily="34" charset="0"/>
              </a:rPr>
              <a:t>завдань</a:t>
            </a:r>
            <a:r>
              <a:rPr lang="ru-RU" dirty="0">
                <a:cs typeface="Arial" panose="020B0604020202020204" pitchFamily="34" charset="0"/>
              </a:rPr>
              <a:t> для </a:t>
            </a:r>
            <a:r>
              <a:rPr lang="ru-RU" dirty="0" err="1">
                <a:cs typeface="Arial" panose="020B0604020202020204" pitchFamily="34" charset="0"/>
              </a:rPr>
              <a:t>самопідготовки</a:t>
            </a:r>
            <a:r>
              <a:rPr lang="ru-RU" dirty="0">
                <a:cs typeface="Arial" panose="020B0604020202020204" pitchFamily="34" charset="0"/>
              </a:rPr>
              <a:t> </a:t>
            </a:r>
            <a:r>
              <a:rPr lang="ru-RU" dirty="0" err="1">
                <a:cs typeface="Arial" panose="020B0604020202020204" pitchFamily="34" charset="0"/>
              </a:rPr>
              <a:t>учнів</a:t>
            </a:r>
            <a:r>
              <a:rPr lang="ru-RU" dirty="0">
                <a:cs typeface="Arial" panose="020B0604020202020204" pitchFamily="34" charset="0"/>
              </a:rPr>
              <a:t> у </a:t>
            </a:r>
            <a:r>
              <a:rPr lang="ru-RU" dirty="0" err="1">
                <a:cs typeface="Arial" panose="020B0604020202020204" pitchFamily="34" charset="0"/>
              </a:rPr>
              <a:t>позанавчальний</a:t>
            </a:r>
            <a:r>
              <a:rPr lang="ru-RU" dirty="0">
                <a:cs typeface="Arial" panose="020B0604020202020204" pitchFamily="34" charset="0"/>
              </a:rPr>
              <a:t> час </a:t>
            </a:r>
            <a:r>
              <a:rPr lang="ru-RU" dirty="0">
                <a:solidFill>
                  <a:srgbClr val="FF0000"/>
                </a:solidFill>
                <a:cs typeface="Arial" panose="020B0604020202020204" pitchFamily="34" charset="0"/>
              </a:rPr>
              <a:t>не </a:t>
            </a:r>
            <a:r>
              <a:rPr lang="ru-RU" dirty="0" err="1">
                <a:solidFill>
                  <a:srgbClr val="FF0000"/>
                </a:solidFill>
                <a:cs typeface="Arial" panose="020B0604020202020204" pitchFamily="34" charset="0"/>
              </a:rPr>
              <a:t>рекомендується</a:t>
            </a:r>
            <a:r>
              <a:rPr lang="ru-RU" dirty="0">
                <a:solidFill>
                  <a:srgbClr val="FF0000"/>
                </a:solidFill>
                <a:cs typeface="Arial" panose="020B0604020202020204" pitchFamily="34" charset="0"/>
              </a:rPr>
              <a:t> :</a:t>
            </a:r>
          </a:p>
          <a:p>
            <a:pPr marL="342891" indent="-342891" algn="ctr">
              <a:buFont typeface="Wingdings" pitchFamily="2" charset="2"/>
              <a:buChar char="Ø"/>
            </a:pPr>
            <a:r>
              <a:rPr lang="ru-RU" dirty="0" err="1">
                <a:solidFill>
                  <a:schemeClr val="accent1">
                    <a:lumMod val="75000"/>
                  </a:schemeClr>
                </a:solidFill>
                <a:cs typeface="Arial" panose="020B0604020202020204" pitchFamily="34" charset="0"/>
              </a:rPr>
              <a:t>більше</a:t>
            </a:r>
            <a:r>
              <a:rPr lang="ru-RU" dirty="0">
                <a:solidFill>
                  <a:schemeClr val="accent1">
                    <a:lumMod val="75000"/>
                  </a:schemeClr>
                </a:solidFill>
                <a:cs typeface="Arial" panose="020B0604020202020204" pitchFamily="34" charset="0"/>
              </a:rPr>
              <a:t> 1 </a:t>
            </a:r>
            <a:r>
              <a:rPr lang="ru-RU" dirty="0" err="1">
                <a:solidFill>
                  <a:schemeClr val="accent1">
                    <a:lumMod val="75000"/>
                  </a:schemeClr>
                </a:solidFill>
                <a:cs typeface="Arial" panose="020B0604020202020204" pitchFamily="34" charset="0"/>
              </a:rPr>
              <a:t>години</a:t>
            </a:r>
            <a:r>
              <a:rPr lang="ru-RU" dirty="0">
                <a:solidFill>
                  <a:schemeClr val="accent1">
                    <a:lumMod val="75000"/>
                  </a:schemeClr>
                </a:solidFill>
                <a:cs typeface="Arial" panose="020B0604020202020204" pitchFamily="34" charset="0"/>
              </a:rPr>
              <a:t> у 3 – 5 </a:t>
            </a:r>
            <a:r>
              <a:rPr lang="ru-RU" dirty="0" err="1">
                <a:solidFill>
                  <a:schemeClr val="accent1">
                    <a:lumMod val="75000"/>
                  </a:schemeClr>
                </a:solidFill>
                <a:cs typeface="Arial" panose="020B0604020202020204" pitchFamily="34" charset="0"/>
              </a:rPr>
              <a:t>класах</a:t>
            </a:r>
            <a:r>
              <a:rPr lang="ru-RU" dirty="0">
                <a:cs typeface="Arial" panose="020B0604020202020204" pitchFamily="34" charset="0"/>
              </a:rPr>
              <a:t>, </a:t>
            </a:r>
          </a:p>
          <a:p>
            <a:pPr marL="342891" indent="-342891" algn="ctr">
              <a:buFont typeface="Wingdings" pitchFamily="2" charset="2"/>
              <a:buChar char="Ø"/>
            </a:pPr>
            <a:r>
              <a:rPr lang="ru-RU" dirty="0">
                <a:solidFill>
                  <a:srgbClr val="00B050"/>
                </a:solidFill>
                <a:cs typeface="Arial" panose="020B0604020202020204" pitchFamily="34" charset="0"/>
              </a:rPr>
              <a:t>1,5 </a:t>
            </a:r>
            <a:r>
              <a:rPr lang="ru-RU" dirty="0" err="1">
                <a:solidFill>
                  <a:srgbClr val="00B050"/>
                </a:solidFill>
                <a:cs typeface="Arial" panose="020B0604020202020204" pitchFamily="34" charset="0"/>
              </a:rPr>
              <a:t>години</a:t>
            </a:r>
            <a:r>
              <a:rPr lang="ru-RU" dirty="0">
                <a:solidFill>
                  <a:srgbClr val="00B050"/>
                </a:solidFill>
                <a:cs typeface="Arial" panose="020B0604020202020204" pitchFamily="34" charset="0"/>
              </a:rPr>
              <a:t> у 6 – 9 </a:t>
            </a:r>
            <a:r>
              <a:rPr lang="ru-RU" dirty="0" err="1">
                <a:solidFill>
                  <a:srgbClr val="00B050"/>
                </a:solidFill>
                <a:cs typeface="Arial" panose="020B0604020202020204" pitchFamily="34" charset="0"/>
              </a:rPr>
              <a:t>класах</a:t>
            </a:r>
            <a:r>
              <a:rPr lang="ru-RU" dirty="0">
                <a:solidFill>
                  <a:srgbClr val="00B050"/>
                </a:solidFill>
                <a:cs typeface="Arial" panose="020B0604020202020204" pitchFamily="34" charset="0"/>
              </a:rPr>
              <a:t>,</a:t>
            </a:r>
            <a:r>
              <a:rPr lang="ru-RU" dirty="0">
                <a:cs typeface="Arial" panose="020B0604020202020204" pitchFamily="34" charset="0"/>
              </a:rPr>
              <a:t>  </a:t>
            </a:r>
          </a:p>
          <a:p>
            <a:pPr marL="342891" indent="-342891" algn="ctr">
              <a:buFont typeface="Wingdings" pitchFamily="2" charset="2"/>
              <a:buChar char="Ø"/>
            </a:pPr>
            <a:r>
              <a:rPr lang="ru-RU" dirty="0">
                <a:solidFill>
                  <a:srgbClr val="7030A0"/>
                </a:solidFill>
                <a:cs typeface="Arial" panose="020B0604020202020204" pitchFamily="34" charset="0"/>
              </a:rPr>
              <a:t>2 </a:t>
            </a:r>
            <a:r>
              <a:rPr lang="ru-RU" dirty="0" err="1">
                <a:solidFill>
                  <a:srgbClr val="7030A0"/>
                </a:solidFill>
                <a:cs typeface="Arial" panose="020B0604020202020204" pitchFamily="34" charset="0"/>
              </a:rPr>
              <a:t>години</a:t>
            </a:r>
            <a:r>
              <a:rPr lang="ru-RU" dirty="0">
                <a:solidFill>
                  <a:srgbClr val="7030A0"/>
                </a:solidFill>
                <a:cs typeface="Arial" panose="020B0604020202020204" pitchFamily="34" charset="0"/>
              </a:rPr>
              <a:t> - у 10-11(12) </a:t>
            </a:r>
            <a:r>
              <a:rPr lang="ru-RU" dirty="0" err="1">
                <a:solidFill>
                  <a:srgbClr val="7030A0"/>
                </a:solidFill>
                <a:cs typeface="Arial" panose="020B0604020202020204" pitchFamily="34" charset="0"/>
              </a:rPr>
              <a:t>класах</a:t>
            </a:r>
            <a:r>
              <a:rPr lang="ru-RU" dirty="0">
                <a:cs typeface="Arial" panose="020B0604020202020204" pitchFamily="34" charset="0"/>
              </a:rPr>
              <a:t>. </a:t>
            </a:r>
          </a:p>
        </p:txBody>
      </p:sp>
    </p:spTree>
    <p:extLst>
      <p:ext uri="{BB962C8B-B14F-4D97-AF65-F5344CB8AC3E}">
        <p14:creationId xmlns:p14="http://schemas.microsoft.com/office/powerpoint/2010/main" val="35406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6646" y="739891"/>
            <a:ext cx="10810553" cy="1754326"/>
          </a:xfrm>
          <a:prstGeom prst="rect">
            <a:avLst/>
          </a:prstGeom>
        </p:spPr>
        <p:txBody>
          <a:bodyPr wrap="square">
            <a:spAutoFit/>
          </a:bodyPr>
          <a:lstStyle/>
          <a:p>
            <a:pPr algn="just"/>
            <a:r>
              <a:rPr lang="uk-UA" dirty="0"/>
              <a:t>Війна та пандемія: головні виклики для системи освіти   Через повномасштабне вторгнення РФ українці були вимушені пристосовуватися до нових умов у багатьох сферах життя, і система освіти не стала виключенням. За даними дослідження Державної служби якості освіти при МОН, за останній рік на рівень успішності учнів найбільше вплинула зміна форми навчання з очної на дистанційну, а також нестабільні умови проведення уроків (повітряні тривоги, перебої зі світлом та </a:t>
            </a:r>
            <a:r>
              <a:rPr lang="uk-UA" dirty="0" err="1"/>
              <a:t>інтернетом</a:t>
            </a:r>
            <a:r>
              <a:rPr lang="uk-UA" dirty="0"/>
              <a:t>).</a:t>
            </a:r>
          </a:p>
          <a:p>
            <a:pPr algn="just"/>
            <a:endParaRPr lang="uk-UA" dirty="0"/>
          </a:p>
        </p:txBody>
      </p:sp>
      <p:sp>
        <p:nvSpPr>
          <p:cNvPr id="3" name="Прямоугольник 2"/>
          <p:cNvSpPr/>
          <p:nvPr/>
        </p:nvSpPr>
        <p:spPr>
          <a:xfrm>
            <a:off x="1076646" y="2224926"/>
            <a:ext cx="10961555" cy="1200329"/>
          </a:xfrm>
          <a:prstGeom prst="rect">
            <a:avLst/>
          </a:prstGeom>
        </p:spPr>
        <p:txBody>
          <a:bodyPr wrap="square">
            <a:spAutoFit/>
          </a:bodyPr>
          <a:lstStyle/>
          <a:p>
            <a:r>
              <a:rPr lang="uk-UA" dirty="0"/>
              <a:t>Крім того, погіршився психологічний стан здобувачів освіти. В дослідженні зазначається, що порівнюючи з початком лютого 2022, в два рази збільшилася кількість учнів, які почуваються тривожно й напружено. У 1,5 рази більше дітей почуваються втомлено. Анкетування серед педагогів, батьків та учнів 150 українських шкіл у різних регіонах показало, що результати навчання погіршилися, але трохи більше в селах ніж у містах.</a:t>
            </a:r>
          </a:p>
        </p:txBody>
      </p:sp>
      <p:sp>
        <p:nvSpPr>
          <p:cNvPr id="4" name="Прямокутник 3">
            <a:extLst>
              <a:ext uri="{FF2B5EF4-FFF2-40B4-BE49-F238E27FC236}">
                <a16:creationId xmlns:a16="http://schemas.microsoft.com/office/drawing/2014/main" id="{EE17E86B-039F-405A-B31A-0726C9B456C6}"/>
              </a:ext>
            </a:extLst>
          </p:cNvPr>
          <p:cNvSpPr/>
          <p:nvPr/>
        </p:nvSpPr>
        <p:spPr>
          <a:xfrm>
            <a:off x="2185968" y="132019"/>
            <a:ext cx="8081058" cy="646331"/>
          </a:xfrm>
          <a:prstGeom prst="rect">
            <a:avLst/>
          </a:prstGeom>
        </p:spPr>
        <p:txBody>
          <a:bodyPr wrap="none">
            <a:spAutoFit/>
          </a:bodyPr>
          <a:lstStyle/>
          <a:p>
            <a:r>
              <a:rPr lang="uk-UA" sz="3600" b="1" dirty="0">
                <a:solidFill>
                  <a:srgbClr val="00B050"/>
                </a:solidFill>
                <a:latin typeface="Times New Roman" panose="02020603050405020304" pitchFamily="18" charset="0"/>
                <a:ea typeface="Times New Roman" panose="02020603050405020304" pitchFamily="18" charset="0"/>
              </a:rPr>
              <a:t>Якість освіти під час війни: виклики</a:t>
            </a:r>
            <a:endParaRPr lang="uk-UA" sz="3600" b="1" dirty="0">
              <a:solidFill>
                <a:srgbClr val="00B050"/>
              </a:solidFill>
            </a:endParaRPr>
          </a:p>
        </p:txBody>
      </p:sp>
      <p:pic>
        <p:nvPicPr>
          <p:cNvPr id="5" name="Picture 2">
            <a:extLst>
              <a:ext uri="{FF2B5EF4-FFF2-40B4-BE49-F238E27FC236}">
                <a16:creationId xmlns:a16="http://schemas.microsoft.com/office/drawing/2014/main" id="{6D95A08B-BBD5-4D8C-9260-57B30939D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872" y="4033849"/>
            <a:ext cx="2795238" cy="216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236E3191-1867-4B80-9EB5-26DCF7797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44" y="3476256"/>
            <a:ext cx="5975175" cy="327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4734" y="458956"/>
            <a:ext cx="11073468" cy="2970044"/>
          </a:xfrm>
          <a:prstGeom prst="rect">
            <a:avLst/>
          </a:prstGeom>
        </p:spPr>
        <p:txBody>
          <a:bodyPr wrap="square">
            <a:spAutoFit/>
          </a:bodyPr>
          <a:lstStyle/>
          <a:p>
            <a:pPr indent="457200"/>
            <a:r>
              <a:rPr lang="uk-UA" sz="1700" b="1" dirty="0"/>
              <a:t>1. Безпека в школах під час війни</a:t>
            </a:r>
          </a:p>
          <a:p>
            <a:pPr indent="457200"/>
            <a:r>
              <a:rPr lang="uk-UA" sz="1700" dirty="0"/>
              <a:t>Насамперед є заклади освіти, які досі </a:t>
            </a:r>
            <a:r>
              <a:rPr lang="uk-UA" sz="1700" dirty="0">
                <a:hlinkClick r:id="rId2"/>
              </a:rPr>
              <a:t>не мають</a:t>
            </a:r>
            <a:r>
              <a:rPr lang="uk-UA" sz="1700" dirty="0"/>
              <a:t> укриттів. Чи насправді облаштовані сховища зможуть захистити дітей – невідомо.</a:t>
            </a:r>
          </a:p>
          <a:p>
            <a:pPr indent="457200"/>
            <a:r>
              <a:rPr lang="uk-UA" sz="1700" i="1" dirty="0"/>
              <a:t>«Ідеться і про фізичну безпеку, як-от </a:t>
            </a:r>
            <a:r>
              <a:rPr lang="uk-UA" sz="1700" i="1" dirty="0" err="1"/>
              <a:t>облаштовані</a:t>
            </a:r>
            <a:r>
              <a:rPr lang="uk-UA" sz="1700" i="1" dirty="0"/>
              <a:t> укриття, і про організацію роботи в укриттях, і про те, що робити у випадку повітряної тривоги. Наприклад, для останнього потрібні навчання та тренування, як діяти у випадку загрози»,</a:t>
            </a:r>
            <a:r>
              <a:rPr lang="uk-UA" sz="1700" dirty="0"/>
              <a:t> – коментує Сергій Горбачов.</a:t>
            </a:r>
          </a:p>
          <a:p>
            <a:pPr indent="457200"/>
            <a:r>
              <a:rPr lang="uk-UA" sz="1700" b="1" dirty="0"/>
              <a:t>У закладі освіти має бути наказ про особливий порядок дій</a:t>
            </a:r>
            <a:r>
              <a:rPr lang="uk-UA" sz="1700" dirty="0"/>
              <a:t>: чітко розподілені обов’язки та повноваження всіх, хто перебуває в школі, прописані шляхи евакуації з приміщення чи переміщення в укриття, дії під час переміщення</a:t>
            </a:r>
          </a:p>
          <a:p>
            <a:pPr indent="457200"/>
            <a:r>
              <a:rPr lang="uk-UA" sz="1700" dirty="0"/>
              <a:t>Ще один виклик: </a:t>
            </a:r>
            <a:r>
              <a:rPr lang="uk-UA" sz="1700" b="1" dirty="0"/>
              <a:t>чи має людина, яка живе в сусідньому будинку, право скористатися укриттям у закладі освіти, коли там є діти? </a:t>
            </a:r>
            <a:r>
              <a:rPr lang="uk-UA" sz="1700" dirty="0"/>
              <a:t>Це досі невирішене питання, що постало гостріше, коли в школах почали організовувати пункти незламності.</a:t>
            </a:r>
          </a:p>
        </p:txBody>
      </p:sp>
      <p:sp>
        <p:nvSpPr>
          <p:cNvPr id="3" name="Прямокутник 2">
            <a:extLst>
              <a:ext uri="{FF2B5EF4-FFF2-40B4-BE49-F238E27FC236}">
                <a16:creationId xmlns:a16="http://schemas.microsoft.com/office/drawing/2014/main" id="{5A5A970D-FAB5-43BB-AEF0-0EF6C776C9ED}"/>
              </a:ext>
            </a:extLst>
          </p:cNvPr>
          <p:cNvSpPr/>
          <p:nvPr/>
        </p:nvSpPr>
        <p:spPr>
          <a:xfrm>
            <a:off x="2322906" y="0"/>
            <a:ext cx="7210628" cy="584775"/>
          </a:xfrm>
          <a:prstGeom prst="rect">
            <a:avLst/>
          </a:prstGeom>
        </p:spPr>
        <p:txBody>
          <a:bodyPr wrap="none">
            <a:spAutoFit/>
          </a:bodyPr>
          <a:lstStyle/>
          <a:p>
            <a:r>
              <a:rPr lang="uk-UA" sz="3200" b="1" dirty="0">
                <a:solidFill>
                  <a:srgbClr val="00B050"/>
                </a:solidFill>
                <a:latin typeface="Times New Roman" panose="02020603050405020304" pitchFamily="18" charset="0"/>
                <a:ea typeface="Times New Roman" panose="02020603050405020304" pitchFamily="18" charset="0"/>
              </a:rPr>
              <a:t>Якість освіти під час війни: виклики.</a:t>
            </a:r>
            <a:endParaRPr lang="uk-UA" sz="3200" b="1" dirty="0">
              <a:solidFill>
                <a:srgbClr val="00B050"/>
              </a:solidFill>
            </a:endParaRPr>
          </a:p>
        </p:txBody>
      </p:sp>
      <p:sp>
        <p:nvSpPr>
          <p:cNvPr id="4" name="Прямоугольник 1">
            <a:extLst>
              <a:ext uri="{FF2B5EF4-FFF2-40B4-BE49-F238E27FC236}">
                <a16:creationId xmlns:a16="http://schemas.microsoft.com/office/drawing/2014/main" id="{E9428BB9-DAB3-4BD5-8CF9-6D2EF8ED2A51}"/>
              </a:ext>
            </a:extLst>
          </p:cNvPr>
          <p:cNvSpPr/>
          <p:nvPr/>
        </p:nvSpPr>
        <p:spPr>
          <a:xfrm>
            <a:off x="1059809" y="3363077"/>
            <a:ext cx="11073468" cy="2970044"/>
          </a:xfrm>
          <a:prstGeom prst="rect">
            <a:avLst/>
          </a:prstGeom>
        </p:spPr>
        <p:txBody>
          <a:bodyPr wrap="square">
            <a:spAutoFit/>
          </a:bodyPr>
          <a:lstStyle/>
          <a:p>
            <a:pPr indent="457200"/>
            <a:r>
              <a:rPr lang="uk-UA" sz="1700" b="1" dirty="0"/>
              <a:t>2. Освітні втрати</a:t>
            </a:r>
          </a:p>
          <a:p>
            <a:pPr indent="457200"/>
            <a:r>
              <a:rPr lang="uk-UA" sz="1700" dirty="0"/>
              <a:t>Влітку 2 тисячі дітей узяли участь у </a:t>
            </a:r>
            <a:r>
              <a:rPr lang="uk-UA" sz="1700" dirty="0" err="1"/>
              <a:t>проєкті</a:t>
            </a:r>
            <a:r>
              <a:rPr lang="uk-UA" sz="1700" dirty="0"/>
              <a:t> ГО «</a:t>
            </a:r>
            <a:r>
              <a:rPr lang="uk-UA" sz="1700" dirty="0" err="1"/>
              <a:t>Смарт</a:t>
            </a:r>
            <a:r>
              <a:rPr lang="uk-UA" sz="1700" dirty="0"/>
              <a:t> освіти», щоби наздоганяти програму. Вони відчували, що мають прогалини в знаннях із математики, української та англійської мов. </a:t>
            </a:r>
          </a:p>
          <a:p>
            <a:pPr indent="457200"/>
            <a:r>
              <a:rPr lang="uk-UA" sz="1700" b="1" i="1" dirty="0"/>
              <a:t>«Освітні втрати – різні у всіх дітей.</a:t>
            </a:r>
            <a:r>
              <a:rPr lang="uk-UA" sz="1700" i="1" dirty="0"/>
              <a:t> На це впливає близькість до лінії фронту, частота повітряних </a:t>
            </a:r>
            <a:r>
              <a:rPr lang="uk-UA" sz="1700" i="1" dirty="0" err="1"/>
              <a:t>тривог</a:t>
            </a:r>
            <a:r>
              <a:rPr lang="uk-UA" sz="1700" i="1" dirty="0"/>
              <a:t>, навчання </a:t>
            </a:r>
            <a:r>
              <a:rPr lang="uk-UA" sz="1700" i="1" dirty="0" err="1"/>
              <a:t>офлайн</a:t>
            </a:r>
            <a:r>
              <a:rPr lang="uk-UA" sz="1700" i="1" dirty="0"/>
              <a:t> чи лише онлайн, ситуація з електроенергією тощо. </a:t>
            </a:r>
          </a:p>
          <a:p>
            <a:pPr indent="457200"/>
            <a:r>
              <a:rPr lang="uk-UA" sz="1700" dirty="0"/>
              <a:t>Також є і будуть </a:t>
            </a:r>
            <a:r>
              <a:rPr lang="uk-UA" sz="1700" b="1" dirty="0"/>
              <a:t>діти, які повертаються в Україну з-за кордону. Різниця між програмами України й будь-якої іншої країни – разюча</a:t>
            </a:r>
            <a:r>
              <a:rPr lang="uk-UA" sz="1700" dirty="0"/>
              <a:t>, програми несинхронізовані. До того ж діти, які повертаються з-за кордону, не вивчали українську мову, літературу чи історію України.</a:t>
            </a:r>
          </a:p>
          <a:p>
            <a:pPr indent="457200"/>
            <a:r>
              <a:rPr lang="uk-UA" sz="1700" dirty="0"/>
              <a:t>За кордоном діти також мають різний досвід навчання. Є діти, яким знання мови дозволило піти у звичайні класи та навчатися мовою країни, у якій вони тимчасово мешкають.</a:t>
            </a:r>
            <a:r>
              <a:rPr lang="uk-UA" sz="1700" b="1" dirty="0"/>
              <a:t> Є ті, які навчалися в інтеграційних </a:t>
            </a:r>
            <a:r>
              <a:rPr lang="uk-UA" sz="1700" b="1" dirty="0" err="1"/>
              <a:t>клас</a:t>
            </a:r>
            <a:r>
              <a:rPr lang="uk-UA" sz="1700" b="1" dirty="0"/>
              <a:t>ах </a:t>
            </a:r>
            <a:r>
              <a:rPr lang="uk-UA" sz="1700" dirty="0"/>
              <a:t>–</a:t>
            </a:r>
            <a:r>
              <a:rPr lang="uk-UA" sz="1700" b="1" dirty="0"/>
              <a:t> </a:t>
            </a:r>
            <a:r>
              <a:rPr lang="uk-UA" sz="1700" dirty="0"/>
              <a:t>їм не ставили оцінки, вони вивчали мову країни. Решту предметів вони могли не вивчати деякий час.</a:t>
            </a:r>
          </a:p>
        </p:txBody>
      </p:sp>
      <p:sp>
        <p:nvSpPr>
          <p:cNvPr id="5" name="Прямоугольник 1">
            <a:extLst>
              <a:ext uri="{FF2B5EF4-FFF2-40B4-BE49-F238E27FC236}">
                <a16:creationId xmlns:a16="http://schemas.microsoft.com/office/drawing/2014/main" id="{4D8CECD8-0B10-47E2-86D3-54F8865C55A6}"/>
              </a:ext>
            </a:extLst>
          </p:cNvPr>
          <p:cNvSpPr/>
          <p:nvPr/>
        </p:nvSpPr>
        <p:spPr>
          <a:xfrm>
            <a:off x="1126921" y="6242447"/>
            <a:ext cx="11006356" cy="615553"/>
          </a:xfrm>
          <a:prstGeom prst="rect">
            <a:avLst/>
          </a:prstGeom>
        </p:spPr>
        <p:txBody>
          <a:bodyPr wrap="square">
            <a:spAutoFit/>
          </a:bodyPr>
          <a:lstStyle/>
          <a:p>
            <a:r>
              <a:rPr lang="ru-RU" sz="1700" dirty="0" err="1"/>
              <a:t>Інша</a:t>
            </a:r>
            <a:r>
              <a:rPr lang="ru-RU" sz="1700" dirty="0"/>
              <a:t> проблема – </a:t>
            </a:r>
            <a:r>
              <a:rPr lang="ru-RU" sz="1700" dirty="0" err="1"/>
              <a:t>мовний</a:t>
            </a:r>
            <a:r>
              <a:rPr lang="ru-RU" sz="1700" dirty="0"/>
              <a:t> </a:t>
            </a:r>
            <a:r>
              <a:rPr lang="ru-RU" sz="1700" dirty="0" err="1"/>
              <a:t>бар’єр</a:t>
            </a:r>
            <a:r>
              <a:rPr lang="ru-RU" sz="1700" dirty="0"/>
              <a:t> для </a:t>
            </a:r>
            <a:r>
              <a:rPr lang="ru-RU" sz="1700" dirty="0" err="1"/>
              <a:t>опанування</a:t>
            </a:r>
            <a:r>
              <a:rPr lang="ru-RU" sz="1700" dirty="0"/>
              <a:t> </a:t>
            </a:r>
            <a:r>
              <a:rPr lang="ru-RU" sz="1700" dirty="0" err="1"/>
              <a:t>освітньої</a:t>
            </a:r>
            <a:r>
              <a:rPr lang="ru-RU" sz="1700" dirty="0"/>
              <a:t> </a:t>
            </a:r>
            <a:r>
              <a:rPr lang="ru-RU" sz="1700" dirty="0" err="1"/>
              <a:t>програми</a:t>
            </a:r>
            <a:r>
              <a:rPr lang="ru-RU" sz="1700" dirty="0"/>
              <a:t> в </a:t>
            </a:r>
            <a:r>
              <a:rPr lang="ru-RU" sz="1700" dirty="0" err="1"/>
              <a:t>країні</a:t>
            </a:r>
            <a:r>
              <a:rPr lang="ru-RU" sz="1700" dirty="0"/>
              <a:t> </a:t>
            </a:r>
            <a:r>
              <a:rPr lang="ru-RU" sz="1700" dirty="0" err="1"/>
              <a:t>перебування</a:t>
            </a:r>
            <a:r>
              <a:rPr lang="ru-RU" sz="1700" dirty="0"/>
              <a:t>. </a:t>
            </a:r>
            <a:r>
              <a:rPr lang="ru-RU" sz="1700" dirty="0" err="1"/>
              <a:t>Діти</a:t>
            </a:r>
            <a:r>
              <a:rPr lang="ru-RU" sz="1700" dirty="0"/>
              <a:t>, </a:t>
            </a:r>
            <a:r>
              <a:rPr lang="ru-RU" sz="1700" dirty="0" err="1"/>
              <a:t>які</a:t>
            </a:r>
            <a:r>
              <a:rPr lang="ru-RU" sz="1700" dirty="0"/>
              <a:t> не </a:t>
            </a:r>
            <a:r>
              <a:rPr lang="ru-RU" sz="1700" dirty="0" err="1"/>
              <a:t>знають</a:t>
            </a:r>
            <a:r>
              <a:rPr lang="ru-RU" sz="1700" dirty="0"/>
              <a:t> </a:t>
            </a:r>
            <a:r>
              <a:rPr lang="ru-RU" sz="1700" dirty="0" err="1"/>
              <a:t>мову</a:t>
            </a:r>
            <a:r>
              <a:rPr lang="ru-RU" sz="1700" dirty="0"/>
              <a:t> </a:t>
            </a:r>
            <a:r>
              <a:rPr lang="ru-RU" sz="1700" dirty="0" err="1"/>
              <a:t>країни</a:t>
            </a:r>
            <a:r>
              <a:rPr lang="ru-RU" sz="1700" dirty="0"/>
              <a:t> </a:t>
            </a:r>
            <a:r>
              <a:rPr lang="ru-RU" sz="1700" dirty="0" err="1"/>
              <a:t>проживання</a:t>
            </a:r>
            <a:r>
              <a:rPr lang="ru-RU" sz="1700" dirty="0"/>
              <a:t>, не </a:t>
            </a:r>
            <a:r>
              <a:rPr lang="ru-RU" sz="1700" dirty="0" err="1"/>
              <a:t>можуть</a:t>
            </a:r>
            <a:r>
              <a:rPr lang="ru-RU" sz="1700" dirty="0"/>
              <a:t> </a:t>
            </a:r>
            <a:r>
              <a:rPr lang="ru-RU" sz="1700" dirty="0" err="1"/>
              <a:t>здобувати</a:t>
            </a:r>
            <a:r>
              <a:rPr lang="ru-RU" sz="1700" dirty="0"/>
              <a:t> </a:t>
            </a:r>
            <a:r>
              <a:rPr lang="ru-RU" sz="1700" dirty="0" err="1"/>
              <a:t>освіту</a:t>
            </a:r>
            <a:r>
              <a:rPr lang="ru-RU" sz="1700" dirty="0"/>
              <a:t>. </a:t>
            </a:r>
            <a:r>
              <a:rPr lang="ru-RU" sz="1700" dirty="0" err="1"/>
              <a:t>Тобто</a:t>
            </a:r>
            <a:r>
              <a:rPr lang="ru-RU" sz="1700" dirty="0"/>
              <a:t> </a:t>
            </a:r>
            <a:r>
              <a:rPr lang="ru-RU" sz="1700" dirty="0" err="1"/>
              <a:t>мають</a:t>
            </a:r>
            <a:r>
              <a:rPr lang="ru-RU" sz="1700" dirty="0"/>
              <a:t> </a:t>
            </a:r>
            <a:r>
              <a:rPr lang="ru-RU" sz="1700" dirty="0" err="1"/>
              <a:t>подвійні</a:t>
            </a:r>
            <a:r>
              <a:rPr lang="ru-RU" sz="1700" dirty="0"/>
              <a:t> </a:t>
            </a:r>
            <a:r>
              <a:rPr lang="ru-RU" sz="1700" dirty="0" err="1"/>
              <a:t>освітні</a:t>
            </a:r>
            <a:r>
              <a:rPr lang="ru-RU" sz="1700" dirty="0"/>
              <a:t> </a:t>
            </a:r>
            <a:r>
              <a:rPr lang="ru-RU" sz="1700" dirty="0" err="1"/>
              <a:t>втрати</a:t>
            </a:r>
            <a:r>
              <a:rPr lang="ru-RU" sz="1700" dirty="0"/>
              <a:t>.</a:t>
            </a:r>
          </a:p>
        </p:txBody>
      </p:sp>
    </p:spTree>
    <p:extLst>
      <p:ext uri="{BB962C8B-B14F-4D97-AF65-F5344CB8AC3E}">
        <p14:creationId xmlns:p14="http://schemas.microsoft.com/office/powerpoint/2010/main" val="25550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8CA06594-6C1B-4AA5-8652-08CC8EE9FE82}"/>
              </a:ext>
            </a:extLst>
          </p:cNvPr>
          <p:cNvSpPr/>
          <p:nvPr/>
        </p:nvSpPr>
        <p:spPr>
          <a:xfrm>
            <a:off x="989901" y="125835"/>
            <a:ext cx="11006356" cy="877163"/>
          </a:xfrm>
          <a:prstGeom prst="rect">
            <a:avLst/>
          </a:prstGeom>
        </p:spPr>
        <p:txBody>
          <a:bodyPr wrap="square">
            <a:spAutoFit/>
          </a:bodyPr>
          <a:lstStyle/>
          <a:p>
            <a:r>
              <a:rPr lang="ru-RU" sz="1700" b="1" i="1" dirty="0"/>
              <a:t>«Для таких </a:t>
            </a:r>
            <a:r>
              <a:rPr lang="ru-RU" sz="1700" b="1" i="1" dirty="0" err="1"/>
              <a:t>дітей</a:t>
            </a:r>
            <a:r>
              <a:rPr lang="ru-RU" sz="1700" b="1" i="1" dirty="0"/>
              <a:t> треба буде </a:t>
            </a:r>
            <a:r>
              <a:rPr lang="ru-RU" sz="1700" b="1" i="1" dirty="0" err="1"/>
              <a:t>вибудовувати</a:t>
            </a:r>
            <a:r>
              <a:rPr lang="ru-RU" sz="1700" b="1" i="1" dirty="0"/>
              <a:t> </a:t>
            </a:r>
            <a:r>
              <a:rPr lang="ru-RU" sz="1700" b="1" i="1" dirty="0" err="1"/>
              <a:t>індивідуальні</a:t>
            </a:r>
            <a:r>
              <a:rPr lang="ru-RU" sz="1700" b="1" i="1" dirty="0"/>
              <a:t> </a:t>
            </a:r>
            <a:r>
              <a:rPr lang="ru-RU" sz="1700" b="1" i="1" dirty="0" err="1"/>
              <a:t>освітні</a:t>
            </a:r>
            <a:r>
              <a:rPr lang="ru-RU" sz="1700" b="1" i="1" dirty="0"/>
              <a:t> </a:t>
            </a:r>
            <a:r>
              <a:rPr lang="ru-RU" sz="1700" b="1" i="1" dirty="0" err="1"/>
              <a:t>траєкторії</a:t>
            </a:r>
            <a:r>
              <a:rPr lang="ru-RU" sz="1700" i="1" dirty="0" err="1"/>
              <a:t>,щоби</a:t>
            </a:r>
            <a:r>
              <a:rPr lang="ru-RU" sz="1700" i="1" dirty="0"/>
              <a:t> </a:t>
            </a:r>
            <a:r>
              <a:rPr lang="ru-RU" sz="1700" i="1" dirty="0" err="1"/>
              <a:t>інтегрувати</a:t>
            </a:r>
            <a:r>
              <a:rPr lang="ru-RU" sz="1700" i="1" dirty="0"/>
              <a:t> </a:t>
            </a:r>
            <a:r>
              <a:rPr lang="ru-RU" sz="1700" i="1" dirty="0" err="1"/>
              <a:t>їх</a:t>
            </a:r>
            <a:r>
              <a:rPr lang="ru-RU" sz="1700" i="1" dirty="0"/>
              <a:t>. Тут не </a:t>
            </a:r>
            <a:r>
              <a:rPr lang="ru-RU" sz="1700" i="1" dirty="0" err="1"/>
              <a:t>може</a:t>
            </a:r>
            <a:r>
              <a:rPr lang="ru-RU" sz="1700" i="1" dirty="0"/>
              <a:t> бути одного </a:t>
            </a:r>
            <a:r>
              <a:rPr lang="ru-RU" sz="1700" i="1" dirty="0" err="1"/>
              <a:t>підходу</a:t>
            </a:r>
            <a:r>
              <a:rPr lang="ru-RU" sz="1700" i="1" dirty="0"/>
              <a:t> й </a:t>
            </a:r>
            <a:r>
              <a:rPr lang="ru-RU" sz="1700" i="1" dirty="0" err="1"/>
              <a:t>рішення</a:t>
            </a:r>
            <a:r>
              <a:rPr lang="ru-RU" sz="1700" i="1" dirty="0"/>
              <a:t>. </a:t>
            </a:r>
            <a:r>
              <a:rPr lang="ru-RU" sz="1700" i="1" dirty="0" err="1"/>
              <a:t>Наприклад</a:t>
            </a:r>
            <a:r>
              <a:rPr lang="ru-RU" sz="1700" i="1" dirty="0"/>
              <a:t>, </a:t>
            </a:r>
            <a:r>
              <a:rPr lang="ru-RU" sz="1700" b="1" i="1" dirty="0" err="1"/>
              <a:t>дати</a:t>
            </a:r>
            <a:r>
              <a:rPr lang="ru-RU" sz="1700" b="1" i="1" dirty="0"/>
              <a:t> </a:t>
            </a:r>
            <a:r>
              <a:rPr lang="ru-RU" sz="1700" b="1" i="1" dirty="0" err="1"/>
              <a:t>всім</a:t>
            </a:r>
            <a:r>
              <a:rPr lang="ru-RU" sz="1700" b="1" i="1" dirty="0"/>
              <a:t> один </a:t>
            </a:r>
            <a:r>
              <a:rPr lang="ru-RU" sz="1700" b="1" i="1" dirty="0" err="1"/>
              <a:t>компенсаторний</a:t>
            </a:r>
            <a:r>
              <a:rPr lang="ru-RU" sz="1700" b="1" i="1" dirty="0"/>
              <a:t> </a:t>
            </a:r>
            <a:r>
              <a:rPr lang="ru-RU" sz="1700" b="1" i="1" dirty="0" err="1"/>
              <a:t>рік</a:t>
            </a:r>
            <a:r>
              <a:rPr lang="ru-RU" sz="1700" b="1" i="1" dirty="0"/>
              <a:t>.</a:t>
            </a:r>
            <a:r>
              <a:rPr lang="ru-RU" sz="1700" i="1" dirty="0"/>
              <a:t> </a:t>
            </a:r>
            <a:r>
              <a:rPr lang="ru-RU" sz="1700" i="1" dirty="0" err="1"/>
              <a:t>Адже</a:t>
            </a:r>
            <a:r>
              <a:rPr lang="ru-RU" sz="1700" i="1" dirty="0"/>
              <a:t> в одних </a:t>
            </a:r>
            <a:r>
              <a:rPr lang="ru-RU" sz="1700" i="1" dirty="0" err="1"/>
              <a:t>дітей</a:t>
            </a:r>
            <a:r>
              <a:rPr lang="ru-RU" sz="1700" i="1" dirty="0"/>
              <a:t> – </a:t>
            </a:r>
            <a:r>
              <a:rPr lang="ru-RU" sz="1700" i="1" dirty="0" err="1"/>
              <a:t>великі</a:t>
            </a:r>
            <a:r>
              <a:rPr lang="ru-RU" sz="1700" i="1" dirty="0"/>
              <a:t> </a:t>
            </a:r>
            <a:r>
              <a:rPr lang="ru-RU" sz="1700" i="1" dirty="0" err="1"/>
              <a:t>освітні</a:t>
            </a:r>
            <a:r>
              <a:rPr lang="ru-RU" sz="1700" i="1" dirty="0"/>
              <a:t> </a:t>
            </a:r>
            <a:r>
              <a:rPr lang="ru-RU" sz="1700" i="1" dirty="0" err="1"/>
              <a:t>втрати</a:t>
            </a:r>
            <a:r>
              <a:rPr lang="ru-RU" sz="1700" i="1" dirty="0"/>
              <a:t>, а в </a:t>
            </a:r>
            <a:r>
              <a:rPr lang="ru-RU" sz="1700" i="1" dirty="0" err="1"/>
              <a:t>інших</a:t>
            </a:r>
            <a:r>
              <a:rPr lang="ru-RU" sz="1700" i="1" dirty="0"/>
              <a:t> – </a:t>
            </a:r>
            <a:r>
              <a:rPr lang="ru-RU" sz="1700" i="1" dirty="0" err="1"/>
              <a:t>ні</a:t>
            </a:r>
            <a:r>
              <a:rPr lang="ru-RU" sz="1700" i="1" dirty="0"/>
              <a:t>. І </a:t>
            </a:r>
            <a:r>
              <a:rPr lang="ru-RU" sz="1700" i="1" dirty="0" err="1"/>
              <a:t>така</a:t>
            </a:r>
            <a:r>
              <a:rPr lang="ru-RU" sz="1700" i="1" dirty="0"/>
              <a:t> </a:t>
            </a:r>
            <a:r>
              <a:rPr lang="ru-RU" sz="1700" i="1" dirty="0" err="1"/>
              <a:t>ситуація</a:t>
            </a:r>
            <a:r>
              <a:rPr lang="ru-RU" sz="1700" i="1" dirty="0"/>
              <a:t> </a:t>
            </a:r>
            <a:r>
              <a:rPr lang="ru-RU" sz="1700" i="1" dirty="0" err="1"/>
              <a:t>може</a:t>
            </a:r>
            <a:r>
              <a:rPr lang="ru-RU" sz="1700" i="1" dirty="0"/>
              <a:t> бути в межах одного </a:t>
            </a:r>
            <a:r>
              <a:rPr lang="ru-RU" sz="1700" i="1" dirty="0" err="1"/>
              <a:t>класу</a:t>
            </a:r>
            <a:r>
              <a:rPr lang="ru-RU" sz="1700" i="1" dirty="0"/>
              <a:t>.  </a:t>
            </a:r>
            <a:endParaRPr lang="ru-RU" sz="1700" dirty="0"/>
          </a:p>
        </p:txBody>
      </p:sp>
      <p:sp>
        <p:nvSpPr>
          <p:cNvPr id="4" name="Прямокутник 3">
            <a:extLst>
              <a:ext uri="{FF2B5EF4-FFF2-40B4-BE49-F238E27FC236}">
                <a16:creationId xmlns:a16="http://schemas.microsoft.com/office/drawing/2014/main" id="{80FE088D-A71F-4907-9A72-E067883CFA66}"/>
              </a:ext>
            </a:extLst>
          </p:cNvPr>
          <p:cNvSpPr/>
          <p:nvPr/>
        </p:nvSpPr>
        <p:spPr>
          <a:xfrm>
            <a:off x="922789" y="1002998"/>
            <a:ext cx="11073468" cy="1400383"/>
          </a:xfrm>
          <a:prstGeom prst="rect">
            <a:avLst/>
          </a:prstGeom>
        </p:spPr>
        <p:txBody>
          <a:bodyPr wrap="square">
            <a:spAutoFit/>
          </a:bodyPr>
          <a:lstStyle/>
          <a:p>
            <a:r>
              <a:rPr lang="ru-RU" sz="1700" b="1" dirty="0">
                <a:solidFill>
                  <a:srgbClr val="515151"/>
                </a:solidFill>
              </a:rPr>
              <a:t>3. </a:t>
            </a:r>
            <a:r>
              <a:rPr lang="ru-RU" sz="1700" b="1" dirty="0" err="1">
                <a:solidFill>
                  <a:srgbClr val="515151"/>
                </a:solidFill>
              </a:rPr>
              <a:t>Діти</a:t>
            </a:r>
            <a:r>
              <a:rPr lang="ru-RU" sz="1700" b="1" dirty="0">
                <a:solidFill>
                  <a:srgbClr val="515151"/>
                </a:solidFill>
              </a:rPr>
              <a:t>, </a:t>
            </a:r>
            <a:r>
              <a:rPr lang="ru-RU" sz="1700" b="1" dirty="0" err="1">
                <a:solidFill>
                  <a:srgbClr val="515151"/>
                </a:solidFill>
              </a:rPr>
              <a:t>які</a:t>
            </a:r>
            <a:r>
              <a:rPr lang="ru-RU" sz="1700" b="1" dirty="0">
                <a:solidFill>
                  <a:srgbClr val="515151"/>
                </a:solidFill>
              </a:rPr>
              <a:t> </a:t>
            </a:r>
            <a:r>
              <a:rPr lang="ru-RU" sz="1700" b="1" dirty="0" err="1">
                <a:solidFill>
                  <a:srgbClr val="515151"/>
                </a:solidFill>
              </a:rPr>
              <a:t>навчаються</a:t>
            </a:r>
            <a:r>
              <a:rPr lang="ru-RU" sz="1700" b="1" dirty="0">
                <a:solidFill>
                  <a:srgbClr val="515151"/>
                </a:solidFill>
              </a:rPr>
              <a:t> </a:t>
            </a:r>
            <a:r>
              <a:rPr lang="ru-RU" sz="1700" b="1" dirty="0" err="1">
                <a:solidFill>
                  <a:srgbClr val="515151"/>
                </a:solidFill>
              </a:rPr>
              <a:t>одночасно</a:t>
            </a:r>
            <a:r>
              <a:rPr lang="ru-RU" sz="1700" b="1" dirty="0">
                <a:solidFill>
                  <a:srgbClr val="515151"/>
                </a:solidFill>
              </a:rPr>
              <a:t> у </a:t>
            </a:r>
            <a:r>
              <a:rPr lang="ru-RU" sz="1700" b="1" dirty="0" err="1">
                <a:solidFill>
                  <a:srgbClr val="515151"/>
                </a:solidFill>
              </a:rPr>
              <a:t>двох</a:t>
            </a:r>
            <a:r>
              <a:rPr lang="ru-RU" sz="1700" b="1" dirty="0">
                <a:solidFill>
                  <a:srgbClr val="515151"/>
                </a:solidFill>
              </a:rPr>
              <a:t> школах </a:t>
            </a:r>
            <a:r>
              <a:rPr lang="ru-RU" sz="1700" b="1" dirty="0" err="1">
                <a:solidFill>
                  <a:srgbClr val="515151"/>
                </a:solidFill>
              </a:rPr>
              <a:t>або</a:t>
            </a:r>
            <a:r>
              <a:rPr lang="ru-RU" sz="1700" b="1" dirty="0">
                <a:solidFill>
                  <a:srgbClr val="515151"/>
                </a:solidFill>
              </a:rPr>
              <a:t> </a:t>
            </a:r>
            <a:r>
              <a:rPr lang="ru-RU" sz="1700" b="1" dirty="0" err="1">
                <a:solidFill>
                  <a:srgbClr val="515151"/>
                </a:solidFill>
              </a:rPr>
              <a:t>мають</a:t>
            </a:r>
            <a:r>
              <a:rPr lang="ru-RU" sz="1700" b="1" dirty="0">
                <a:solidFill>
                  <a:srgbClr val="515151"/>
                </a:solidFill>
              </a:rPr>
              <a:t> </a:t>
            </a:r>
            <a:r>
              <a:rPr lang="ru-RU" sz="1700" b="1" dirty="0" err="1">
                <a:solidFill>
                  <a:srgbClr val="515151"/>
                </a:solidFill>
              </a:rPr>
              <a:t>багато</a:t>
            </a:r>
            <a:r>
              <a:rPr lang="ru-RU" sz="1700" b="1" dirty="0">
                <a:solidFill>
                  <a:srgbClr val="515151"/>
                </a:solidFill>
              </a:rPr>
              <a:t> </a:t>
            </a:r>
            <a:r>
              <a:rPr lang="ru-RU" sz="1700" b="1" dirty="0" err="1">
                <a:solidFill>
                  <a:srgbClr val="515151"/>
                </a:solidFill>
              </a:rPr>
              <a:t>додаткових</a:t>
            </a:r>
            <a:r>
              <a:rPr lang="ru-RU" sz="1700" b="1" dirty="0">
                <a:solidFill>
                  <a:srgbClr val="515151"/>
                </a:solidFill>
              </a:rPr>
              <a:t> занять</a:t>
            </a:r>
          </a:p>
          <a:p>
            <a:pPr algn="just"/>
            <a:r>
              <a:rPr lang="ru-RU" sz="1700" dirty="0" err="1">
                <a:solidFill>
                  <a:srgbClr val="515151"/>
                </a:solidFill>
              </a:rPr>
              <a:t>Ці</a:t>
            </a:r>
            <a:r>
              <a:rPr lang="ru-RU" sz="1700" dirty="0">
                <a:solidFill>
                  <a:srgbClr val="515151"/>
                </a:solidFill>
              </a:rPr>
              <a:t> </a:t>
            </a:r>
            <a:r>
              <a:rPr lang="ru-RU" sz="1700" dirty="0" err="1">
                <a:solidFill>
                  <a:srgbClr val="515151"/>
                </a:solidFill>
              </a:rPr>
              <a:t>діти</a:t>
            </a:r>
            <a:r>
              <a:rPr lang="ru-RU" sz="1700" dirty="0">
                <a:solidFill>
                  <a:srgbClr val="515151"/>
                </a:solidFill>
              </a:rPr>
              <a:t> </a:t>
            </a:r>
            <a:r>
              <a:rPr lang="ru-RU" sz="1700" dirty="0" err="1">
                <a:solidFill>
                  <a:srgbClr val="515151"/>
                </a:solidFill>
              </a:rPr>
              <a:t>мають</a:t>
            </a:r>
            <a:r>
              <a:rPr lang="ru-RU" sz="1700" dirty="0">
                <a:solidFill>
                  <a:srgbClr val="515151"/>
                </a:solidFill>
              </a:rPr>
              <a:t> </a:t>
            </a:r>
            <a:r>
              <a:rPr lang="ru-RU" sz="1700" dirty="0" err="1">
                <a:solidFill>
                  <a:srgbClr val="515151"/>
                </a:solidFill>
              </a:rPr>
              <a:t>менше</a:t>
            </a:r>
            <a:r>
              <a:rPr lang="ru-RU" sz="1700" dirty="0">
                <a:solidFill>
                  <a:srgbClr val="515151"/>
                </a:solidFill>
              </a:rPr>
              <a:t> </a:t>
            </a:r>
            <a:r>
              <a:rPr lang="ru-RU" sz="1700" dirty="0" err="1">
                <a:solidFill>
                  <a:srgbClr val="515151"/>
                </a:solidFill>
              </a:rPr>
              <a:t>освітніх</a:t>
            </a:r>
            <a:r>
              <a:rPr lang="ru-RU" sz="1700" dirty="0">
                <a:solidFill>
                  <a:srgbClr val="515151"/>
                </a:solidFill>
              </a:rPr>
              <a:t> </a:t>
            </a:r>
            <a:r>
              <a:rPr lang="ru-RU" sz="1700" dirty="0" err="1">
                <a:solidFill>
                  <a:srgbClr val="515151"/>
                </a:solidFill>
              </a:rPr>
              <a:t>втрат</a:t>
            </a:r>
            <a:r>
              <a:rPr lang="ru-RU" sz="1700" dirty="0">
                <a:solidFill>
                  <a:srgbClr val="515151"/>
                </a:solidFill>
              </a:rPr>
              <a:t> – і </a:t>
            </a:r>
            <a:r>
              <a:rPr lang="ru-RU" sz="1700" dirty="0" err="1">
                <a:solidFill>
                  <a:srgbClr val="515151"/>
                </a:solidFill>
              </a:rPr>
              <a:t>це</a:t>
            </a:r>
            <a:r>
              <a:rPr lang="ru-RU" sz="1700" dirty="0">
                <a:solidFill>
                  <a:srgbClr val="515151"/>
                </a:solidFill>
              </a:rPr>
              <a:t> плюс. Вони, будучи за кордоном, </a:t>
            </a:r>
            <a:r>
              <a:rPr lang="ru-RU" sz="1700" dirty="0" err="1">
                <a:solidFill>
                  <a:srgbClr val="515151"/>
                </a:solidFill>
              </a:rPr>
              <a:t>доєднуються</a:t>
            </a:r>
            <a:r>
              <a:rPr lang="ru-RU" sz="1700" dirty="0">
                <a:solidFill>
                  <a:srgbClr val="515151"/>
                </a:solidFill>
              </a:rPr>
              <a:t> до </a:t>
            </a:r>
            <a:r>
              <a:rPr lang="ru-RU" sz="1700" dirty="0" err="1">
                <a:solidFill>
                  <a:srgbClr val="515151"/>
                </a:solidFill>
              </a:rPr>
              <a:t>українських</a:t>
            </a:r>
            <a:r>
              <a:rPr lang="ru-RU" sz="1700" dirty="0">
                <a:solidFill>
                  <a:srgbClr val="515151"/>
                </a:solidFill>
              </a:rPr>
              <a:t> занять у </a:t>
            </a:r>
            <a:r>
              <a:rPr lang="ru-RU" sz="1700" dirty="0" err="1">
                <a:solidFill>
                  <a:srgbClr val="515151"/>
                </a:solidFill>
              </a:rPr>
              <a:t>своїх</a:t>
            </a:r>
            <a:r>
              <a:rPr lang="ru-RU" sz="1700" dirty="0">
                <a:solidFill>
                  <a:srgbClr val="515151"/>
                </a:solidFill>
              </a:rPr>
              <a:t> школах. </a:t>
            </a:r>
            <a:r>
              <a:rPr lang="ru-RU" sz="1700" dirty="0" err="1">
                <a:solidFill>
                  <a:srgbClr val="515151"/>
                </a:solidFill>
              </a:rPr>
              <a:t>Здебільшого</a:t>
            </a:r>
            <a:r>
              <a:rPr lang="ru-RU" sz="1700" dirty="0">
                <a:solidFill>
                  <a:srgbClr val="515151"/>
                </a:solidFill>
              </a:rPr>
              <a:t> </a:t>
            </a:r>
            <a:r>
              <a:rPr lang="ru-RU" sz="1700" dirty="0" err="1">
                <a:solidFill>
                  <a:srgbClr val="515151"/>
                </a:solidFill>
              </a:rPr>
              <a:t>йдеться</a:t>
            </a:r>
            <a:r>
              <a:rPr lang="ru-RU" sz="1700" dirty="0">
                <a:solidFill>
                  <a:srgbClr val="515151"/>
                </a:solidFill>
              </a:rPr>
              <a:t> про тих, </a:t>
            </a:r>
            <a:r>
              <a:rPr lang="ru-RU" sz="1700" dirty="0" err="1">
                <a:solidFill>
                  <a:srgbClr val="515151"/>
                </a:solidFill>
              </a:rPr>
              <a:t>хто</a:t>
            </a:r>
            <a:r>
              <a:rPr lang="ru-RU" sz="1700" dirty="0">
                <a:solidFill>
                  <a:srgbClr val="515151"/>
                </a:solidFill>
              </a:rPr>
              <a:t> за кордоном, але </a:t>
            </a:r>
            <a:r>
              <a:rPr lang="ru-RU" sz="1700" dirty="0" err="1">
                <a:solidFill>
                  <a:srgbClr val="515151"/>
                </a:solidFill>
              </a:rPr>
              <a:t>планує</a:t>
            </a:r>
            <a:r>
              <a:rPr lang="ru-RU" sz="1700" dirty="0">
                <a:solidFill>
                  <a:srgbClr val="515151"/>
                </a:solidFill>
              </a:rPr>
              <a:t> </a:t>
            </a:r>
            <a:r>
              <a:rPr lang="ru-RU" sz="1700" dirty="0" err="1">
                <a:solidFill>
                  <a:srgbClr val="515151"/>
                </a:solidFill>
              </a:rPr>
              <a:t>повернутися</a:t>
            </a:r>
            <a:r>
              <a:rPr lang="ru-RU" sz="1700" dirty="0">
                <a:solidFill>
                  <a:srgbClr val="515151"/>
                </a:solidFill>
              </a:rPr>
              <a:t> в </a:t>
            </a:r>
            <a:r>
              <a:rPr lang="ru-RU" sz="1700" dirty="0" err="1">
                <a:solidFill>
                  <a:srgbClr val="515151"/>
                </a:solidFill>
              </a:rPr>
              <a:t>Україну</a:t>
            </a:r>
            <a:r>
              <a:rPr lang="ru-RU" sz="1700" dirty="0">
                <a:solidFill>
                  <a:srgbClr val="515151"/>
                </a:solidFill>
              </a:rPr>
              <a:t>.</a:t>
            </a:r>
          </a:p>
          <a:p>
            <a:pPr algn="just"/>
            <a:r>
              <a:rPr lang="ru-RU" sz="1700" dirty="0" err="1">
                <a:solidFill>
                  <a:srgbClr val="515151"/>
                </a:solidFill>
              </a:rPr>
              <a:t>Однак</a:t>
            </a:r>
            <a:r>
              <a:rPr lang="ru-RU" sz="1700" dirty="0">
                <a:solidFill>
                  <a:srgbClr val="515151"/>
                </a:solidFill>
              </a:rPr>
              <a:t>, проблема в тому, </a:t>
            </a:r>
            <a:r>
              <a:rPr lang="ru-RU" sz="1700" dirty="0" err="1">
                <a:solidFill>
                  <a:srgbClr val="515151"/>
                </a:solidFill>
              </a:rPr>
              <a:t>що</a:t>
            </a:r>
            <a:r>
              <a:rPr lang="ru-RU" sz="1700" b="1" dirty="0">
                <a:solidFill>
                  <a:srgbClr val="515151"/>
                </a:solidFill>
              </a:rPr>
              <a:t> </a:t>
            </a:r>
            <a:r>
              <a:rPr lang="ru-RU" sz="1700" b="1" dirty="0" err="1">
                <a:solidFill>
                  <a:srgbClr val="515151"/>
                </a:solidFill>
              </a:rPr>
              <a:t>ці</a:t>
            </a:r>
            <a:r>
              <a:rPr lang="ru-RU" sz="1700" b="1" dirty="0">
                <a:solidFill>
                  <a:srgbClr val="515151"/>
                </a:solidFill>
              </a:rPr>
              <a:t> </a:t>
            </a:r>
            <a:r>
              <a:rPr lang="ru-RU" sz="1700" b="1" dirty="0" err="1">
                <a:solidFill>
                  <a:srgbClr val="515151"/>
                </a:solidFill>
              </a:rPr>
              <a:t>учні</a:t>
            </a:r>
            <a:r>
              <a:rPr lang="ru-RU" sz="1700" b="1" dirty="0">
                <a:solidFill>
                  <a:srgbClr val="515151"/>
                </a:solidFill>
              </a:rPr>
              <a:t> </a:t>
            </a:r>
            <a:r>
              <a:rPr lang="ru-RU" sz="1700" b="1" dirty="0" err="1">
                <a:solidFill>
                  <a:srgbClr val="515151"/>
                </a:solidFill>
              </a:rPr>
              <a:t>можуть</a:t>
            </a:r>
            <a:r>
              <a:rPr lang="ru-RU" sz="1700" b="1" dirty="0">
                <a:solidFill>
                  <a:srgbClr val="515151"/>
                </a:solidFill>
              </a:rPr>
              <a:t> </a:t>
            </a:r>
            <a:r>
              <a:rPr lang="ru-RU" sz="1700" b="1" dirty="0" err="1">
                <a:solidFill>
                  <a:srgbClr val="515151"/>
                </a:solidFill>
              </a:rPr>
              <a:t>виснажитися</a:t>
            </a:r>
            <a:r>
              <a:rPr lang="ru-RU" sz="1700" b="1" dirty="0">
                <a:solidFill>
                  <a:srgbClr val="515151"/>
                </a:solidFill>
              </a:rPr>
              <a:t> </a:t>
            </a:r>
            <a:r>
              <a:rPr lang="ru-RU" sz="1700" b="1" dirty="0" err="1">
                <a:solidFill>
                  <a:srgbClr val="515151"/>
                </a:solidFill>
              </a:rPr>
              <a:t>або</a:t>
            </a:r>
            <a:r>
              <a:rPr lang="ru-RU" sz="1700" b="1" dirty="0">
                <a:solidFill>
                  <a:srgbClr val="515151"/>
                </a:solidFill>
              </a:rPr>
              <a:t> </a:t>
            </a:r>
            <a:r>
              <a:rPr lang="ru-RU" sz="1700" b="1" dirty="0" err="1">
                <a:solidFill>
                  <a:srgbClr val="515151"/>
                </a:solidFill>
              </a:rPr>
              <a:t>взагалі</a:t>
            </a:r>
            <a:r>
              <a:rPr lang="ru-RU" sz="1700" b="1" dirty="0">
                <a:solidFill>
                  <a:srgbClr val="515151"/>
                </a:solidFill>
              </a:rPr>
              <a:t> </a:t>
            </a:r>
            <a:r>
              <a:rPr lang="ru-RU" sz="1700" b="1" dirty="0" err="1">
                <a:solidFill>
                  <a:srgbClr val="515151"/>
                </a:solidFill>
              </a:rPr>
              <a:t>втратити</a:t>
            </a:r>
            <a:r>
              <a:rPr lang="ru-RU" sz="1700" b="1" dirty="0">
                <a:solidFill>
                  <a:srgbClr val="515151"/>
                </a:solidFill>
              </a:rPr>
              <a:t> </a:t>
            </a:r>
            <a:r>
              <a:rPr lang="ru-RU" sz="1700" b="1" dirty="0" err="1">
                <a:solidFill>
                  <a:srgbClr val="515151"/>
                </a:solidFill>
              </a:rPr>
              <a:t>мотивацію</a:t>
            </a:r>
            <a:r>
              <a:rPr lang="ru-RU" sz="1700" b="1" dirty="0">
                <a:solidFill>
                  <a:srgbClr val="515151"/>
                </a:solidFill>
              </a:rPr>
              <a:t> до </a:t>
            </a:r>
            <a:r>
              <a:rPr lang="ru-RU" sz="1700" b="1" dirty="0" err="1">
                <a:solidFill>
                  <a:srgbClr val="515151"/>
                </a:solidFill>
              </a:rPr>
              <a:t>навчання</a:t>
            </a:r>
            <a:r>
              <a:rPr lang="ru-RU" sz="1700" b="1" dirty="0">
                <a:solidFill>
                  <a:srgbClr val="515151"/>
                </a:solidFill>
              </a:rPr>
              <a:t> через </a:t>
            </a:r>
            <a:r>
              <a:rPr lang="ru-RU" sz="1700" b="1" dirty="0" err="1">
                <a:solidFill>
                  <a:srgbClr val="515151"/>
                </a:solidFill>
              </a:rPr>
              <a:t>перевантаження</a:t>
            </a:r>
            <a:r>
              <a:rPr lang="ru-RU" sz="1700" b="1" dirty="0">
                <a:solidFill>
                  <a:srgbClr val="515151"/>
                </a:solidFill>
              </a:rPr>
              <a:t>.</a:t>
            </a:r>
            <a:endParaRPr lang="ru-RU" sz="1700" b="0" i="0" dirty="0">
              <a:solidFill>
                <a:srgbClr val="515151"/>
              </a:solidFill>
              <a:effectLst/>
            </a:endParaRPr>
          </a:p>
        </p:txBody>
      </p:sp>
      <p:sp>
        <p:nvSpPr>
          <p:cNvPr id="5" name="Прямоугольник 1">
            <a:extLst>
              <a:ext uri="{FF2B5EF4-FFF2-40B4-BE49-F238E27FC236}">
                <a16:creationId xmlns:a16="http://schemas.microsoft.com/office/drawing/2014/main" id="{12A9A0AA-A447-4D68-B06A-0490B166ECD5}"/>
              </a:ext>
            </a:extLst>
          </p:cNvPr>
          <p:cNvSpPr/>
          <p:nvPr/>
        </p:nvSpPr>
        <p:spPr>
          <a:xfrm>
            <a:off x="1088588" y="2325457"/>
            <a:ext cx="11036300" cy="3231654"/>
          </a:xfrm>
          <a:prstGeom prst="rect">
            <a:avLst/>
          </a:prstGeom>
        </p:spPr>
        <p:txBody>
          <a:bodyPr wrap="square">
            <a:spAutoFit/>
          </a:bodyPr>
          <a:lstStyle/>
          <a:p>
            <a:r>
              <a:rPr lang="uk-UA" sz="1700" b="1" dirty="0"/>
              <a:t>4. Учні та вчителі виснажені (психологічний стан)</a:t>
            </a:r>
            <a:endParaRPr lang="uk-UA" sz="1700" dirty="0"/>
          </a:p>
          <a:p>
            <a:r>
              <a:rPr lang="uk-UA" sz="1700" dirty="0"/>
              <a:t>На початку навчального року сімейна та дитяча </a:t>
            </a:r>
            <a:r>
              <a:rPr lang="uk-UA" sz="1700" dirty="0" err="1"/>
              <a:t>психологиня</a:t>
            </a:r>
            <a:r>
              <a:rPr lang="uk-UA" sz="1700" dirty="0"/>
              <a:t> Світлана </a:t>
            </a:r>
            <a:r>
              <a:rPr lang="uk-UA" sz="1700" dirty="0" err="1"/>
              <a:t>Ройз</a:t>
            </a:r>
            <a:r>
              <a:rPr lang="uk-UA" sz="1700" dirty="0"/>
              <a:t> проводила тренінг для вчительок в Івано-Франківську.</a:t>
            </a:r>
          </a:p>
          <a:p>
            <a:r>
              <a:rPr lang="uk-UA" sz="1700" i="1" dirty="0"/>
              <a:t>«Тоді одна вчителька поділилася: «Я знаю дітей у своєму класі, вони добре навчалися до війни. А тепер частина дітей не може запам’ятати три рядки з вірша, а інша – включається в роботу, наполегливо працює і добре вчиться. Чому так?»,</a:t>
            </a:r>
            <a:r>
              <a:rPr lang="uk-UA" sz="1700" dirty="0"/>
              <a:t>  – розказує Галина </a:t>
            </a:r>
            <a:r>
              <a:rPr lang="uk-UA" sz="1700" dirty="0" err="1"/>
              <a:t>Титиш</a:t>
            </a:r>
            <a:r>
              <a:rPr lang="uk-UA" sz="1700" dirty="0"/>
              <a:t>.</a:t>
            </a:r>
          </a:p>
          <a:p>
            <a:r>
              <a:rPr lang="uk-UA" sz="1700" dirty="0" err="1"/>
              <a:t>Психологиня</a:t>
            </a:r>
            <a:r>
              <a:rPr lang="uk-UA" sz="1700" dirty="0"/>
              <a:t> пояснила, що це –</a:t>
            </a:r>
            <a:r>
              <a:rPr lang="uk-UA" sz="1700" b="1" dirty="0"/>
              <a:t> спосіб опрацювання стресу й реакції на стрес.</a:t>
            </a:r>
            <a:r>
              <a:rPr lang="uk-UA" sz="1700" dirty="0"/>
              <a:t> Для деяких дітей навчання – це зона, яку вони можуть контролювати, бачити результат і відокремитися від емоцій. Тому вони в це поринають.</a:t>
            </a:r>
          </a:p>
          <a:p>
            <a:r>
              <a:rPr lang="uk-UA" sz="1700" dirty="0"/>
              <a:t>А інші діти закриваються від навчання і завдань – у них немає на це ресурсу, спрацьовує захисний механізм, вони намагаються забезпечити базові потреби. Під час стресу когнітивні процеси пригнічені. У когось може бути тато на фронті, хтось втратив родичів чи будинок, хтось був під обстрілами, а хтось став свідком насильницьких дій абощо. Це стосується і вчителів.</a:t>
            </a:r>
          </a:p>
        </p:txBody>
      </p:sp>
      <p:sp>
        <p:nvSpPr>
          <p:cNvPr id="6" name="Прямоугольник 1">
            <a:extLst>
              <a:ext uri="{FF2B5EF4-FFF2-40B4-BE49-F238E27FC236}">
                <a16:creationId xmlns:a16="http://schemas.microsoft.com/office/drawing/2014/main" id="{309E2F54-BEEE-44C3-AD62-26B3B26100DB}"/>
              </a:ext>
            </a:extLst>
          </p:cNvPr>
          <p:cNvSpPr/>
          <p:nvPr/>
        </p:nvSpPr>
        <p:spPr>
          <a:xfrm>
            <a:off x="1088588" y="5416420"/>
            <a:ext cx="10848480" cy="877163"/>
          </a:xfrm>
          <a:prstGeom prst="rect">
            <a:avLst/>
          </a:prstGeom>
        </p:spPr>
        <p:txBody>
          <a:bodyPr wrap="square">
            <a:spAutoFit/>
          </a:bodyPr>
          <a:lstStyle/>
          <a:p>
            <a:pPr indent="457200"/>
            <a:r>
              <a:rPr lang="uk-UA" sz="1700" b="1" dirty="0"/>
              <a:t>5. Оцінювання навчальних досягнень</a:t>
            </a:r>
          </a:p>
          <a:p>
            <a:pPr indent="457200"/>
            <a:r>
              <a:rPr lang="uk-UA" sz="1700" dirty="0"/>
              <a:t>Батьки, діти яких тимчасово навчаються за кордоном, у соцмережах пишуть, що українські школи часто не визнають закордонних оцінок.</a:t>
            </a:r>
          </a:p>
        </p:txBody>
      </p:sp>
      <p:sp>
        <p:nvSpPr>
          <p:cNvPr id="7" name="Прямоугольник 1">
            <a:extLst>
              <a:ext uri="{FF2B5EF4-FFF2-40B4-BE49-F238E27FC236}">
                <a16:creationId xmlns:a16="http://schemas.microsoft.com/office/drawing/2014/main" id="{783E3320-C502-4B54-976A-D93E7D17F90C}"/>
              </a:ext>
            </a:extLst>
          </p:cNvPr>
          <p:cNvSpPr/>
          <p:nvPr/>
        </p:nvSpPr>
        <p:spPr>
          <a:xfrm>
            <a:off x="1182498" y="6264017"/>
            <a:ext cx="10848480" cy="615553"/>
          </a:xfrm>
          <a:prstGeom prst="rect">
            <a:avLst/>
          </a:prstGeom>
        </p:spPr>
        <p:txBody>
          <a:bodyPr wrap="square">
            <a:spAutoFit/>
          </a:bodyPr>
          <a:lstStyle/>
          <a:p>
            <a:pPr indent="457200"/>
            <a:r>
              <a:rPr lang="uk-UA" sz="1700" dirty="0"/>
              <a:t>Проблема з оцінюванням стосується учнів, які виїхали за кордон, а потім повернулися. Школи мають </a:t>
            </a:r>
            <a:r>
              <a:rPr lang="uk-UA" sz="1700" b="1" dirty="0" err="1"/>
              <a:t>перезараховувати</a:t>
            </a:r>
            <a:r>
              <a:rPr lang="uk-UA" sz="1700" b="1" dirty="0"/>
              <a:t> навчальні досягнення дітей з інших шкіл і країн.</a:t>
            </a:r>
            <a:r>
              <a:rPr lang="uk-UA" sz="1700" dirty="0"/>
              <a:t> </a:t>
            </a:r>
          </a:p>
        </p:txBody>
      </p:sp>
    </p:spTree>
    <p:extLst>
      <p:ext uri="{BB962C8B-B14F-4D97-AF65-F5344CB8AC3E}">
        <p14:creationId xmlns:p14="http://schemas.microsoft.com/office/powerpoint/2010/main" val="13767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3552" y="65969"/>
            <a:ext cx="11074983" cy="3231654"/>
          </a:xfrm>
          <a:prstGeom prst="rect">
            <a:avLst/>
          </a:prstGeom>
        </p:spPr>
        <p:txBody>
          <a:bodyPr wrap="square">
            <a:spAutoFit/>
          </a:bodyPr>
          <a:lstStyle/>
          <a:p>
            <a:pPr indent="457200"/>
            <a:r>
              <a:rPr lang="uk-UA" sz="1700" dirty="0"/>
              <a:t>МОН пояснює, що механізми для цього є </a:t>
            </a:r>
            <a:r>
              <a:rPr lang="uk-UA" sz="1700" b="1" dirty="0"/>
              <a:t>ЯКІ?</a:t>
            </a:r>
            <a:r>
              <a:rPr lang="uk-UA" sz="1700" dirty="0"/>
              <a:t>, школа може самостійно із цим впоратися.</a:t>
            </a:r>
          </a:p>
          <a:p>
            <a:pPr indent="457200"/>
            <a:r>
              <a:rPr lang="uk-UA" sz="1700" dirty="0"/>
              <a:t>Дитина, яка повертається з-за кордону, має надати українській школі виписку з тих програм, тем і предметів, за якими вона навчалася. Школа має перевірити знання дитини, згідно з українською програмою, </a:t>
            </a:r>
            <a:r>
              <a:rPr lang="uk-UA" sz="1700" dirty="0" err="1"/>
              <a:t>перезарахувати</a:t>
            </a:r>
            <a:r>
              <a:rPr lang="uk-UA" sz="1700" dirty="0"/>
              <a:t> оцінки або протестувати й поставити свої.</a:t>
            </a:r>
          </a:p>
          <a:p>
            <a:pPr indent="457200"/>
            <a:r>
              <a:rPr lang="uk-UA" sz="1700" b="1" dirty="0"/>
              <a:t>Не існує єдиного підходу</a:t>
            </a:r>
            <a:r>
              <a:rPr lang="uk-UA" sz="1700" dirty="0"/>
              <a:t>.</a:t>
            </a:r>
          </a:p>
          <a:p>
            <a:pPr indent="457200"/>
            <a:r>
              <a:rPr lang="uk-UA" sz="1700" i="1" dirty="0"/>
              <a:t>«Якби в загальній середній освіті була побудована система, яка за своїм функціоналом близька до Болонського процесу, було б простіше. Адже там є певні залікові показники, освітні кредити та програми. Кожна країна навчає дітей за своєю програмою, але результат цього навчання треба уніфікувати»,</a:t>
            </a:r>
            <a:r>
              <a:rPr lang="uk-UA" sz="1700" dirty="0"/>
              <a:t> – говорить Горбачов.</a:t>
            </a:r>
          </a:p>
          <a:p>
            <a:pPr indent="457200"/>
            <a:r>
              <a:rPr lang="uk-UA" sz="1700" dirty="0"/>
              <a:t>Цю проблему освітній омбудсмен пропонує вирішити так: або дати можливість українським дітям під час навчального дня в закордонній школі мати час для </a:t>
            </a:r>
            <a:r>
              <a:rPr lang="uk-UA" sz="1700" dirty="0" err="1"/>
              <a:t>онлайн-навчання</a:t>
            </a:r>
            <a:r>
              <a:rPr lang="uk-UA" sz="1700" dirty="0"/>
              <a:t> в Україні. Або ж МОН може укласти міждержавні угоди, якщо дитина навчається </a:t>
            </a:r>
            <a:r>
              <a:rPr lang="uk-UA" sz="1700" dirty="0" err="1"/>
              <a:t>онлайн</a:t>
            </a:r>
            <a:r>
              <a:rPr lang="uk-UA" sz="1700" dirty="0"/>
              <a:t> в українській школі – це підстава не відвідувати школу в країні перебування. Тоді учням не довелося б навчатися у двох школах одночасно.</a:t>
            </a:r>
          </a:p>
        </p:txBody>
      </p:sp>
      <p:sp>
        <p:nvSpPr>
          <p:cNvPr id="3" name="Прямоугольник 1">
            <a:extLst>
              <a:ext uri="{FF2B5EF4-FFF2-40B4-BE49-F238E27FC236}">
                <a16:creationId xmlns:a16="http://schemas.microsoft.com/office/drawing/2014/main" id="{3517E9A5-EFCA-4990-944D-3C3D2670A10D}"/>
              </a:ext>
            </a:extLst>
          </p:cNvPr>
          <p:cNvSpPr/>
          <p:nvPr/>
        </p:nvSpPr>
        <p:spPr>
          <a:xfrm>
            <a:off x="887485" y="3297623"/>
            <a:ext cx="11133938" cy="1400383"/>
          </a:xfrm>
          <a:prstGeom prst="rect">
            <a:avLst/>
          </a:prstGeom>
        </p:spPr>
        <p:txBody>
          <a:bodyPr wrap="square">
            <a:spAutoFit/>
          </a:bodyPr>
          <a:lstStyle/>
          <a:p>
            <a:pPr indent="457200"/>
            <a:r>
              <a:rPr lang="ru-RU" sz="1700" b="1" dirty="0"/>
              <a:t>6. </a:t>
            </a:r>
            <a:r>
              <a:rPr lang="ru-RU" sz="1700" b="1" dirty="0" err="1"/>
              <a:t>Учителі</a:t>
            </a:r>
            <a:r>
              <a:rPr lang="ru-RU" sz="1700" b="1" dirty="0"/>
              <a:t> за кордоном, </a:t>
            </a:r>
            <a:r>
              <a:rPr lang="ru-RU" sz="1700" b="1" dirty="0" err="1"/>
              <a:t>яким</a:t>
            </a:r>
            <a:r>
              <a:rPr lang="ru-RU" sz="1700" b="1" dirty="0"/>
              <a:t> не </a:t>
            </a:r>
            <a:r>
              <a:rPr lang="ru-RU" sz="1700" b="1" dirty="0" err="1"/>
              <a:t>дозволяють</a:t>
            </a:r>
            <a:r>
              <a:rPr lang="ru-RU" sz="1700" b="1" dirty="0"/>
              <a:t> </a:t>
            </a:r>
            <a:r>
              <a:rPr lang="ru-RU" sz="1700" b="1" dirty="0" err="1"/>
              <a:t>викладати</a:t>
            </a:r>
            <a:r>
              <a:rPr lang="ru-RU" sz="1700" b="1" dirty="0"/>
              <a:t> </a:t>
            </a:r>
            <a:r>
              <a:rPr lang="ru-RU" sz="1700" b="1" dirty="0" err="1"/>
              <a:t>дистанційно</a:t>
            </a:r>
            <a:r>
              <a:rPr lang="ru-RU" sz="1700" b="1" dirty="0"/>
              <a:t> в </a:t>
            </a:r>
            <a:r>
              <a:rPr lang="ru-RU" sz="1700" b="1" dirty="0" err="1"/>
              <a:t>Україні</a:t>
            </a:r>
            <a:endParaRPr lang="ru-RU" sz="1700" b="1" dirty="0"/>
          </a:p>
          <a:p>
            <a:pPr indent="457200"/>
            <a:r>
              <a:rPr lang="ru-RU" sz="1700" dirty="0" err="1"/>
              <a:t>Чинне</a:t>
            </a:r>
            <a:r>
              <a:rPr lang="ru-RU" sz="1700" dirty="0"/>
              <a:t> </a:t>
            </a:r>
            <a:r>
              <a:rPr lang="ru-RU" sz="1700" dirty="0" err="1"/>
              <a:t>законодавство</a:t>
            </a:r>
            <a:r>
              <a:rPr lang="ru-RU" sz="1700" dirty="0"/>
              <a:t> </a:t>
            </a:r>
            <a:r>
              <a:rPr lang="ru-RU" sz="1700" dirty="0" err="1">
                <a:hlinkClick r:id="rId2"/>
              </a:rPr>
              <a:t>дає</a:t>
            </a:r>
            <a:r>
              <a:rPr lang="ru-RU" sz="1700" dirty="0">
                <a:hlinkClick r:id="rId2"/>
              </a:rPr>
              <a:t> </a:t>
            </a:r>
            <a:r>
              <a:rPr lang="ru-RU" sz="1700" dirty="0" err="1">
                <a:hlinkClick r:id="rId2"/>
              </a:rPr>
              <a:t>змогу</a:t>
            </a:r>
            <a:r>
              <a:rPr lang="ru-RU" sz="1700" dirty="0"/>
              <a:t> </a:t>
            </a:r>
            <a:r>
              <a:rPr lang="ru-RU" sz="1700" dirty="0" err="1"/>
              <a:t>працювати</a:t>
            </a:r>
            <a:r>
              <a:rPr lang="ru-RU" sz="1700" dirty="0"/>
              <a:t> </a:t>
            </a:r>
            <a:r>
              <a:rPr lang="ru-RU" sz="1700" dirty="0" err="1"/>
              <a:t>дистанційно</a:t>
            </a:r>
            <a:r>
              <a:rPr lang="ru-RU" sz="1700" dirty="0"/>
              <a:t>. </a:t>
            </a:r>
            <a:r>
              <a:rPr lang="ru-RU" sz="1700" dirty="0" err="1"/>
              <a:t>Місце</a:t>
            </a:r>
            <a:r>
              <a:rPr lang="ru-RU" sz="1700" dirty="0"/>
              <a:t>, з </a:t>
            </a:r>
            <a:r>
              <a:rPr lang="ru-RU" sz="1700" dirty="0" err="1"/>
              <a:t>якого</a:t>
            </a:r>
            <a:r>
              <a:rPr lang="ru-RU" sz="1700" dirty="0"/>
              <a:t> </a:t>
            </a:r>
            <a:r>
              <a:rPr lang="ru-RU" sz="1700" dirty="0" err="1"/>
              <a:t>працювати</a:t>
            </a:r>
            <a:r>
              <a:rPr lang="ru-RU" sz="1700" dirty="0"/>
              <a:t>, </a:t>
            </a:r>
            <a:r>
              <a:rPr lang="ru-RU" sz="1700" dirty="0" err="1"/>
              <a:t>має</a:t>
            </a:r>
            <a:r>
              <a:rPr lang="ru-RU" sz="1700" dirty="0"/>
              <a:t> право </a:t>
            </a:r>
            <a:r>
              <a:rPr lang="ru-RU" sz="1700" dirty="0" err="1"/>
              <a:t>визначати</a:t>
            </a:r>
            <a:r>
              <a:rPr lang="ru-RU" sz="1700" dirty="0"/>
              <a:t> сам </a:t>
            </a:r>
            <a:r>
              <a:rPr lang="ru-RU" sz="1700" dirty="0" err="1"/>
              <a:t>працівник</a:t>
            </a:r>
            <a:r>
              <a:rPr lang="ru-RU" sz="1700" dirty="0"/>
              <a:t>. </a:t>
            </a:r>
            <a:r>
              <a:rPr lang="ru-RU" sz="1700" dirty="0" err="1"/>
              <a:t>Водночас</a:t>
            </a:r>
            <a:r>
              <a:rPr lang="ru-RU" sz="1700" dirty="0"/>
              <a:t> </a:t>
            </a:r>
            <a:r>
              <a:rPr lang="ru-RU" sz="1700" dirty="0" err="1"/>
              <a:t>якщо</a:t>
            </a:r>
            <a:r>
              <a:rPr lang="ru-RU" sz="1700" dirty="0"/>
              <a:t> заклад </a:t>
            </a:r>
            <a:r>
              <a:rPr lang="ru-RU" sz="1700" dirty="0" err="1"/>
              <a:t>освіти</a:t>
            </a:r>
            <a:r>
              <a:rPr lang="ru-RU" sz="1700" dirty="0"/>
              <a:t> </a:t>
            </a:r>
            <a:r>
              <a:rPr lang="ru-RU" sz="1700" dirty="0" err="1"/>
              <a:t>працює</a:t>
            </a:r>
            <a:r>
              <a:rPr lang="ru-RU" sz="1700" dirty="0"/>
              <a:t> очно </a:t>
            </a:r>
            <a:r>
              <a:rPr lang="ru-RU" sz="1700" dirty="0" err="1"/>
              <a:t>або</a:t>
            </a:r>
            <a:r>
              <a:rPr lang="ru-RU" sz="1700" dirty="0"/>
              <a:t> </a:t>
            </a:r>
            <a:r>
              <a:rPr lang="ru-RU" sz="1700" dirty="0" err="1"/>
              <a:t>змішано</a:t>
            </a:r>
            <a:r>
              <a:rPr lang="ru-RU" sz="1700" dirty="0"/>
              <a:t>, то </a:t>
            </a:r>
            <a:r>
              <a:rPr lang="ru-RU" sz="1700" dirty="0" err="1"/>
              <a:t>рішення</a:t>
            </a:r>
            <a:r>
              <a:rPr lang="ru-RU" sz="1700" dirty="0"/>
              <a:t> про те, </a:t>
            </a:r>
            <a:r>
              <a:rPr lang="ru-RU" sz="1700" dirty="0" err="1"/>
              <a:t>чи</a:t>
            </a:r>
            <a:r>
              <a:rPr lang="ru-RU" sz="1700" dirty="0"/>
              <a:t> </a:t>
            </a:r>
            <a:r>
              <a:rPr lang="ru-RU" sz="1700" dirty="0" err="1"/>
              <a:t>дозволяти</a:t>
            </a:r>
            <a:r>
              <a:rPr lang="ru-RU" sz="1700" dirty="0"/>
              <a:t> </a:t>
            </a:r>
            <a:r>
              <a:rPr lang="ru-RU" sz="1700" dirty="0" err="1"/>
              <a:t>працівнику</a:t>
            </a:r>
            <a:r>
              <a:rPr lang="ru-RU" sz="1700" dirty="0"/>
              <a:t> </a:t>
            </a:r>
            <a:r>
              <a:rPr lang="ru-RU" sz="1700" dirty="0" err="1"/>
              <a:t>працювати</a:t>
            </a:r>
            <a:r>
              <a:rPr lang="ru-RU" sz="1700" dirty="0"/>
              <a:t> </a:t>
            </a:r>
            <a:r>
              <a:rPr lang="ru-RU" sz="1700" dirty="0" err="1"/>
              <a:t>дистанційно</a:t>
            </a:r>
            <a:r>
              <a:rPr lang="ru-RU" sz="1700" dirty="0"/>
              <a:t>, </a:t>
            </a:r>
            <a:r>
              <a:rPr lang="ru-RU" sz="1700" dirty="0" err="1"/>
              <a:t>ухвалює</a:t>
            </a:r>
            <a:r>
              <a:rPr lang="ru-RU" sz="1700" dirty="0"/>
              <a:t> </a:t>
            </a:r>
            <a:r>
              <a:rPr lang="ru-RU" sz="1700" dirty="0" err="1"/>
              <a:t>керівник</a:t>
            </a:r>
            <a:r>
              <a:rPr lang="ru-RU" sz="1700" dirty="0"/>
              <a:t>.</a:t>
            </a:r>
          </a:p>
          <a:p>
            <a:pPr indent="457200"/>
            <a:r>
              <a:rPr lang="ru-RU" sz="1700" dirty="0"/>
              <a:t>Для </a:t>
            </a:r>
            <a:r>
              <a:rPr lang="ru-RU" sz="1700" dirty="0" err="1"/>
              <a:t>цього</a:t>
            </a:r>
            <a:r>
              <a:rPr lang="ru-RU" sz="1700" dirty="0"/>
              <a:t> </a:t>
            </a:r>
            <a:r>
              <a:rPr lang="ru-RU" sz="1700" b="1" dirty="0" err="1"/>
              <a:t>має</a:t>
            </a:r>
            <a:r>
              <a:rPr lang="ru-RU" sz="1700" b="1" dirty="0"/>
              <a:t> бути </a:t>
            </a:r>
            <a:r>
              <a:rPr lang="ru-RU" sz="1700" b="1" dirty="0" err="1"/>
              <a:t>виданий</a:t>
            </a:r>
            <a:r>
              <a:rPr lang="ru-RU" sz="1700" b="1" dirty="0"/>
              <a:t> наказ у </a:t>
            </a:r>
            <a:r>
              <a:rPr lang="ru-RU" sz="1700" b="1" dirty="0" err="1"/>
              <a:t>закладі</a:t>
            </a:r>
            <a:r>
              <a:rPr lang="ru-RU" sz="1700" b="1" dirty="0"/>
              <a:t> </a:t>
            </a:r>
            <a:r>
              <a:rPr lang="ru-RU" sz="1700" b="1" dirty="0" err="1"/>
              <a:t>освіти</a:t>
            </a:r>
            <a:r>
              <a:rPr lang="ru-RU" sz="1700" b="1" dirty="0"/>
              <a:t> про те, </a:t>
            </a:r>
            <a:r>
              <a:rPr lang="ru-RU" sz="1700" b="1" dirty="0" err="1"/>
              <a:t>що</a:t>
            </a:r>
            <a:r>
              <a:rPr lang="ru-RU" sz="1700" b="1" dirty="0"/>
              <a:t> вводиться </a:t>
            </a:r>
            <a:r>
              <a:rPr lang="ru-RU" sz="1700" b="1" dirty="0" err="1"/>
              <a:t>дистанційний</a:t>
            </a:r>
            <a:r>
              <a:rPr lang="ru-RU" sz="1700" b="1" dirty="0"/>
              <a:t> режим </a:t>
            </a:r>
            <a:r>
              <a:rPr lang="ru-RU" sz="1700" b="1" dirty="0" err="1"/>
              <a:t>роботи</a:t>
            </a:r>
            <a:r>
              <a:rPr lang="ru-RU" sz="1700" b="1" dirty="0"/>
              <a:t>. </a:t>
            </a:r>
            <a:endParaRPr lang="ru-RU" sz="1700" dirty="0"/>
          </a:p>
        </p:txBody>
      </p:sp>
      <p:sp>
        <p:nvSpPr>
          <p:cNvPr id="4" name="Прямоугольник 1">
            <a:extLst>
              <a:ext uri="{FF2B5EF4-FFF2-40B4-BE49-F238E27FC236}">
                <a16:creationId xmlns:a16="http://schemas.microsoft.com/office/drawing/2014/main" id="{66821D48-8624-4E3F-910C-89D8BDF951FE}"/>
              </a:ext>
            </a:extLst>
          </p:cNvPr>
          <p:cNvSpPr/>
          <p:nvPr/>
        </p:nvSpPr>
        <p:spPr>
          <a:xfrm>
            <a:off x="1173526" y="4734475"/>
            <a:ext cx="10915009" cy="1923604"/>
          </a:xfrm>
          <a:prstGeom prst="rect">
            <a:avLst/>
          </a:prstGeom>
        </p:spPr>
        <p:txBody>
          <a:bodyPr wrap="square">
            <a:spAutoFit/>
          </a:bodyPr>
          <a:lstStyle/>
          <a:p>
            <a:pPr indent="457200"/>
            <a:r>
              <a:rPr lang="uk-UA" sz="1700" b="1" dirty="0"/>
              <a:t>7. Навчання на тимчасово окупованих територіях</a:t>
            </a:r>
          </a:p>
          <a:p>
            <a:pPr indent="457200"/>
            <a:r>
              <a:rPr lang="uk-UA" sz="1700" b="1" dirty="0"/>
              <a:t>На тимчасово окупованих територіях складно й небезпечно вчитися за українськими програмами.</a:t>
            </a:r>
            <a:r>
              <a:rPr lang="uk-UA" sz="1700" dirty="0"/>
              <a:t> </a:t>
            </a:r>
          </a:p>
          <a:p>
            <a:pPr indent="457200"/>
            <a:r>
              <a:rPr lang="uk-UA" sz="1700" dirty="0"/>
              <a:t>На щастя, є проблеми, для розв’язання яких вдалося знайти механізм. Як-от, якщо людина виїхала в іншу область і не звільнилася із закладу освіти на тимчасово окупованій території або в зоні бойових дій, вона має право написати заяву в центрі зайнятості «</a:t>
            </a:r>
            <a:r>
              <a:rPr lang="uk-UA" sz="1700" i="1" dirty="0"/>
              <a:t>Прошу вважати мене звільненим (</a:t>
            </a:r>
            <a:r>
              <a:rPr lang="uk-UA" sz="1700" i="1" dirty="0" err="1"/>
              <a:t>-ою</a:t>
            </a:r>
            <a:r>
              <a:rPr lang="uk-UA" sz="1700" i="1" dirty="0"/>
              <a:t>) з такої-то посади»</a:t>
            </a:r>
            <a:r>
              <a:rPr lang="uk-UA" sz="1700" dirty="0"/>
              <a:t> – і на наступний день її можна зараховувати на роботу в іншому закладі освіти. Це добре, адже директор школи не має права взяти на роботу людину, яка не звільнена з попереднього місця роботи.</a:t>
            </a:r>
          </a:p>
        </p:txBody>
      </p:sp>
    </p:spTree>
    <p:extLst>
      <p:ext uri="{BB962C8B-B14F-4D97-AF65-F5344CB8AC3E}">
        <p14:creationId xmlns:p14="http://schemas.microsoft.com/office/powerpoint/2010/main" val="2041577454"/>
      </p:ext>
    </p:extLst>
  </p:cSld>
  <p:clrMapOvr>
    <a:masterClrMapping/>
  </p:clrMapOvr>
</p:sld>
</file>

<file path=ppt/theme/theme1.xml><?xml version="1.0" encoding="utf-8"?>
<a:theme xmlns:a="http://schemas.openxmlformats.org/drawingml/2006/main" name="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3140</Words>
  <Application>Microsoft Office PowerPoint</Application>
  <PresentationFormat>Широкий екран</PresentationFormat>
  <Paragraphs>207</Paragraphs>
  <Slides>23</Slides>
  <Notes>4</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23</vt:i4>
      </vt:variant>
    </vt:vector>
  </HeadingPairs>
  <TitlesOfParts>
    <vt:vector size="31" baseType="lpstr">
      <vt:lpstr>맑은 고딕</vt:lpstr>
      <vt:lpstr>Arial</vt:lpstr>
      <vt:lpstr>Arial MT</vt:lpstr>
      <vt:lpstr>Calibri</vt:lpstr>
      <vt:lpstr>Calibri Light</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Директор</cp:lastModifiedBy>
  <cp:revision>206</cp:revision>
  <cp:lastPrinted>2023-08-29T08:28:45Z</cp:lastPrinted>
  <dcterms:created xsi:type="dcterms:W3CDTF">2021-06-25T09:04:24Z</dcterms:created>
  <dcterms:modified xsi:type="dcterms:W3CDTF">2023-08-30T09:04:38Z</dcterms:modified>
</cp:coreProperties>
</file>